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40"/>
  </p:normalViewPr>
  <p:slideViewPr>
    <p:cSldViewPr snapToGrid="0" snapToObjects="1">
      <p:cViewPr varScale="1">
        <p:scale>
          <a:sx n="102" d="100"/>
          <a:sy n="102" d="100"/>
        </p:scale>
        <p:origin x="36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3802853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Shape 5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 name="Shape 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
              <a:t>Credit Sesame app : Marten came up with the idea of the name</a:t>
            </a:r>
          </a:p>
        </p:txBody>
      </p:sp>
    </p:spTree>
    <p:extLst>
      <p:ext uri="{BB962C8B-B14F-4D97-AF65-F5344CB8AC3E}">
        <p14:creationId xmlns:p14="http://schemas.microsoft.com/office/powerpoint/2010/main" val="563215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I will mainly talk about vision, design and work in progress.</a:t>
            </a:r>
          </a:p>
        </p:txBody>
      </p:sp>
    </p:spTree>
    <p:extLst>
      <p:ext uri="{BB962C8B-B14F-4D97-AF65-F5344CB8AC3E}">
        <p14:creationId xmlns:p14="http://schemas.microsoft.com/office/powerpoint/2010/main" val="1867559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Shape 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51968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endParaRPr/>
          </a:p>
        </p:txBody>
      </p:sp>
    </p:spTree>
    <p:extLst>
      <p:ext uri="{BB962C8B-B14F-4D97-AF65-F5344CB8AC3E}">
        <p14:creationId xmlns:p14="http://schemas.microsoft.com/office/powerpoint/2010/main" val="59214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76602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93355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This user story needs a completely new mechanism to discover Things around and make the most of their services by combining them. It is what we tried to do at the Terraswarm lab in Professor Edward Lee’s group and the main subject of my internship (?) here.</a:t>
            </a:r>
          </a:p>
        </p:txBody>
      </p:sp>
    </p:spTree>
    <p:extLst>
      <p:ext uri="{BB962C8B-B14F-4D97-AF65-F5344CB8AC3E}">
        <p14:creationId xmlns:p14="http://schemas.microsoft.com/office/powerpoint/2010/main" val="794139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sz="1600">
                <a:solidFill>
                  <a:schemeClr val="dk1"/>
                </a:solidFill>
                <a:latin typeface="Times New Roman"/>
                <a:ea typeface="Times New Roman"/>
                <a:cs typeface="Times New Roman"/>
                <a:sym typeface="Times New Roman"/>
              </a:rPr>
              <a:t>We see a bunch IoT devices such as devices for home automation, devices for wellness and fitness management, devices for environmental monitoring, devices for vehicle driving assistance. And it’s growing exponentially </a:t>
            </a:r>
          </a:p>
        </p:txBody>
      </p:sp>
    </p:spTree>
    <p:extLst>
      <p:ext uri="{BB962C8B-B14F-4D97-AF65-F5344CB8AC3E}">
        <p14:creationId xmlns:p14="http://schemas.microsoft.com/office/powerpoint/2010/main" val="498718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0113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31206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498357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t>We can skip this slide if everybody remember about it two weeks ago</a:t>
            </a:r>
          </a:p>
        </p:txBody>
      </p:sp>
    </p:spTree>
    <p:extLst>
      <p:ext uri="{BB962C8B-B14F-4D97-AF65-F5344CB8AC3E}">
        <p14:creationId xmlns:p14="http://schemas.microsoft.com/office/powerpoint/2010/main" val="1500703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2357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322568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49990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8" name="Shape 1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50514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solidFill>
                <a:schemeClr val="dk1"/>
              </a:solidFill>
            </a:endParaRPr>
          </a:p>
        </p:txBody>
      </p:sp>
    </p:spTree>
    <p:extLst>
      <p:ext uri="{BB962C8B-B14F-4D97-AF65-F5344CB8AC3E}">
        <p14:creationId xmlns:p14="http://schemas.microsoft.com/office/powerpoint/2010/main" val="1724297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A BLE module to discover BLE devices, their characteristics and connect to them. It communicate with the cordova-plugin-ble plugin.</a:t>
            </a:r>
          </a:p>
          <a:p>
            <a:pPr lvl="0" rtl="0">
              <a:spcBef>
                <a:spcPts val="0"/>
              </a:spcBef>
              <a:buNone/>
            </a:pPr>
            <a:r>
              <a:rPr lang="en"/>
              <a:t>A HTTP module to make HTTP requests.</a:t>
            </a:r>
            <a:r>
              <a:rPr lang="en">
                <a:solidFill>
                  <a:schemeClr val="dk1"/>
                </a:solidFill>
              </a:rPr>
              <a:t> It communicate with the cordova-plugin-http plugin.</a:t>
            </a:r>
          </a:p>
          <a:p>
            <a:pPr lvl="0" rtl="0">
              <a:spcBef>
                <a:spcPts val="0"/>
              </a:spcBef>
              <a:buNone/>
            </a:pPr>
            <a:r>
              <a:rPr lang="en">
                <a:solidFill>
                  <a:schemeClr val="dk1"/>
                </a:solidFill>
              </a:rPr>
              <a:t>The BLE accessor, which communicate with</a:t>
            </a:r>
          </a:p>
        </p:txBody>
      </p:sp>
    </p:spTree>
    <p:extLst>
      <p:ext uri="{BB962C8B-B14F-4D97-AF65-F5344CB8AC3E}">
        <p14:creationId xmlns:p14="http://schemas.microsoft.com/office/powerpoint/2010/main" val="2119833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1" name="Shape 20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93830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11433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29337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95379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311708" y="992766"/>
            <a:ext cx="8520600" cy="27369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2" name="Shape 12"/>
          <p:cNvSpPr txBox="1">
            <a:spLocks noGrp="1"/>
          </p:cNvSpPr>
          <p:nvPr>
            <p:ph type="subTitle" idx="1"/>
          </p:nvPr>
        </p:nvSpPr>
        <p:spPr>
          <a:xfrm>
            <a:off x="311700" y="3778833"/>
            <a:ext cx="8520600" cy="10569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3" name="Shape 13"/>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311700" y="2867800"/>
            <a:ext cx="8520600" cy="11223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6" name="Shape 16"/>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593366"/>
            <a:ext cx="8520600" cy="7635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311700" y="593366"/>
            <a:ext cx="8520600" cy="7635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536633"/>
            <a:ext cx="3999900" cy="4555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body" idx="2"/>
          </p:nvPr>
        </p:nvSpPr>
        <p:spPr>
          <a:xfrm>
            <a:off x="4832400" y="1536633"/>
            <a:ext cx="3999900" cy="4555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5" name="Shape 25"/>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311700" y="593366"/>
            <a:ext cx="8520600" cy="7635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740800"/>
            <a:ext cx="2808000" cy="1007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1" name="Shape 31"/>
          <p:cNvSpPr txBox="1">
            <a:spLocks noGrp="1"/>
          </p:cNvSpPr>
          <p:nvPr>
            <p:ph type="body" idx="1"/>
          </p:nvPr>
        </p:nvSpPr>
        <p:spPr>
          <a:xfrm>
            <a:off x="311700" y="1852800"/>
            <a:ext cx="2808000" cy="42393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2" name="Shape 32"/>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90250" y="600200"/>
            <a:ext cx="6367800" cy="54543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5" name="Shape 35"/>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6"/>
        <p:cNvGrpSpPr/>
        <p:nvPr/>
      </p:nvGrpSpPr>
      <p:grpSpPr>
        <a:xfrm>
          <a:off x="0" y="0"/>
          <a:ext cx="0" cy="0"/>
          <a:chOff x="0" y="0"/>
          <a:chExt cx="0" cy="0"/>
        </a:xfrm>
      </p:grpSpPr>
      <p:sp>
        <p:nvSpPr>
          <p:cNvPr id="37" name="Shape 37"/>
          <p:cNvSpPr/>
          <p:nvPr/>
        </p:nvSpPr>
        <p:spPr>
          <a:xfrm>
            <a:off x="4572000" y="-166"/>
            <a:ext cx="4572000" cy="68580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8" name="Shape 38"/>
          <p:cNvSpPr txBox="1">
            <a:spLocks noGrp="1"/>
          </p:cNvSpPr>
          <p:nvPr>
            <p:ph type="title"/>
          </p:nvPr>
        </p:nvSpPr>
        <p:spPr>
          <a:xfrm>
            <a:off x="265500" y="1644233"/>
            <a:ext cx="4045200" cy="19764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9" name="Shape 39"/>
          <p:cNvSpPr txBox="1">
            <a:spLocks noGrp="1"/>
          </p:cNvSpPr>
          <p:nvPr>
            <p:ph type="subTitle" idx="1"/>
          </p:nvPr>
        </p:nvSpPr>
        <p:spPr>
          <a:xfrm>
            <a:off x="265500" y="3737433"/>
            <a:ext cx="4045200" cy="16467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0" name="Shape 40"/>
          <p:cNvSpPr txBox="1">
            <a:spLocks noGrp="1"/>
          </p:cNvSpPr>
          <p:nvPr>
            <p:ph type="body" idx="2"/>
          </p:nvPr>
        </p:nvSpPr>
        <p:spPr>
          <a:xfrm>
            <a:off x="4939500" y="965433"/>
            <a:ext cx="3837000" cy="49269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1" name="Shape 41"/>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2"/>
        <p:cNvGrpSpPr/>
        <p:nvPr/>
      </p:nvGrpSpPr>
      <p:grpSpPr>
        <a:xfrm>
          <a:off x="0" y="0"/>
          <a:ext cx="0" cy="0"/>
          <a:chOff x="0" y="0"/>
          <a:chExt cx="0" cy="0"/>
        </a:xfrm>
      </p:grpSpPr>
      <p:sp>
        <p:nvSpPr>
          <p:cNvPr id="43" name="Shape 43"/>
          <p:cNvSpPr txBox="1">
            <a:spLocks noGrp="1"/>
          </p:cNvSpPr>
          <p:nvPr>
            <p:ph type="body" idx="1"/>
          </p:nvPr>
        </p:nvSpPr>
        <p:spPr>
          <a:xfrm>
            <a:off x="311700" y="5640766"/>
            <a:ext cx="5998800" cy="8067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4" name="Shape 44"/>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311700" y="1474833"/>
            <a:ext cx="8520600" cy="26181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7" name="Shape 47"/>
          <p:cNvSpPr txBox="1">
            <a:spLocks noGrp="1"/>
          </p:cNvSpPr>
          <p:nvPr>
            <p:ph type="body" idx="1"/>
          </p:nvPr>
        </p:nvSpPr>
        <p:spPr>
          <a:xfrm>
            <a:off x="311700" y="4202966"/>
            <a:ext cx="8520600" cy="17343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8" name="Shape 48"/>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9"/>
        <p:cNvGrpSpPr/>
        <p:nvPr/>
      </p:nvGrpSpPr>
      <p:grpSpPr>
        <a:xfrm>
          <a:off x="0" y="0"/>
          <a:ext cx="0" cy="0"/>
          <a:chOff x="0" y="0"/>
          <a:chExt cx="0" cy="0"/>
        </a:xfrm>
      </p:grpSpPr>
      <p:sp>
        <p:nvSpPr>
          <p:cNvPr id="50" name="Shape 50"/>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93366"/>
            <a:ext cx="8520600" cy="7635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536633"/>
            <a:ext cx="8520600" cy="4555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125386" y="6204755"/>
            <a:ext cx="548700" cy="5247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
        <p:nvSpPr>
          <p:cNvPr id="9" name="Shape 9"/>
          <p:cNvSpPr txBox="1"/>
          <p:nvPr/>
        </p:nvSpPr>
        <p:spPr>
          <a:xfrm>
            <a:off x="8382130" y="6271569"/>
            <a:ext cx="548700" cy="3936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None/>
            </a:pPr>
            <a:r>
              <a:rPr lang="en" sz="1000">
                <a:solidFill>
                  <a:srgbClr val="595959"/>
                </a:solidFill>
              </a:rPr>
              <a:t>/</a:t>
            </a:r>
            <a:r>
              <a:rPr lang="en" sz="1000"/>
              <a:t> </a:t>
            </a:r>
            <a:r>
              <a:rPr lang="en" sz="1000">
                <a:solidFill>
                  <a:srgbClr val="595959"/>
                </a:solidFill>
              </a:rPr>
              <a:t>20</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hyperlink" Target="https://www.statista.com/statistics/471264/iot-number-of-connected-devices-worldwid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youtube.com/watch?v=nnSuQPzW-SU" TargetMode="External"/><Relationship Id="rId5" Type="http://schemas.openxmlformats.org/officeDocument/2006/relationships/image" Target="../media/image9.jp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Shape 55"/>
          <p:cNvSpPr txBox="1">
            <a:spLocks noGrp="1"/>
          </p:cNvSpPr>
          <p:nvPr>
            <p:ph type="ctrTitle"/>
          </p:nvPr>
        </p:nvSpPr>
        <p:spPr>
          <a:xfrm>
            <a:off x="311708" y="1317091"/>
            <a:ext cx="8520600" cy="2736900"/>
          </a:xfrm>
          <a:prstGeom prst="rect">
            <a:avLst/>
          </a:prstGeom>
        </p:spPr>
        <p:txBody>
          <a:bodyPr lIns="91425" tIns="91425" rIns="91425" bIns="91425" anchor="b" anchorCtr="0">
            <a:noAutofit/>
          </a:bodyPr>
          <a:lstStyle/>
          <a:p>
            <a:pPr lvl="0">
              <a:spcBef>
                <a:spcPts val="0"/>
              </a:spcBef>
              <a:buNone/>
            </a:pPr>
            <a:r>
              <a:rPr lang="en"/>
              <a:t>The Discovery Project</a:t>
            </a:r>
          </a:p>
          <a:p>
            <a:pPr lvl="0" rtl="0">
              <a:spcBef>
                <a:spcPts val="0"/>
              </a:spcBef>
              <a:buNone/>
            </a:pPr>
            <a:r>
              <a:rPr lang="en"/>
              <a:t>&amp;</a:t>
            </a:r>
          </a:p>
          <a:p>
            <a:pPr lvl="0">
              <a:spcBef>
                <a:spcPts val="0"/>
              </a:spcBef>
              <a:buNone/>
            </a:pPr>
            <a:r>
              <a:rPr lang="en"/>
              <a:t>Sesame App Demo</a:t>
            </a:r>
          </a:p>
        </p:txBody>
      </p:sp>
      <p:sp>
        <p:nvSpPr>
          <p:cNvPr id="56" name="Shape 56"/>
          <p:cNvSpPr txBox="1">
            <a:spLocks noGrp="1"/>
          </p:cNvSpPr>
          <p:nvPr>
            <p:ph type="subTitle" idx="1"/>
          </p:nvPr>
        </p:nvSpPr>
        <p:spPr>
          <a:xfrm>
            <a:off x="206100" y="4312225"/>
            <a:ext cx="8731800" cy="2087700"/>
          </a:xfrm>
          <a:prstGeom prst="rect">
            <a:avLst/>
          </a:prstGeom>
        </p:spPr>
        <p:txBody>
          <a:bodyPr lIns="91425" tIns="91425" rIns="91425" bIns="91425" anchor="t" anchorCtr="0">
            <a:noAutofit/>
          </a:bodyPr>
          <a:lstStyle/>
          <a:p>
            <a:pPr lvl="0">
              <a:spcBef>
                <a:spcPts val="0"/>
              </a:spcBef>
              <a:buNone/>
            </a:pPr>
            <a:r>
              <a:rPr lang="en" sz="2400"/>
              <a:t>Victor Nouvellet</a:t>
            </a:r>
          </a:p>
          <a:p>
            <a:pPr lvl="0">
              <a:spcBef>
                <a:spcPts val="0"/>
              </a:spcBef>
              <a:buNone/>
            </a:pPr>
            <a:endParaRPr sz="2400"/>
          </a:p>
          <a:p>
            <a:pPr lvl="0" rtl="0">
              <a:spcBef>
                <a:spcPts val="0"/>
              </a:spcBef>
              <a:buNone/>
            </a:pPr>
            <a:r>
              <a:rPr lang="en" sz="1800"/>
              <a:t>Visiting Student Researcher at University of California Berkeley</a:t>
            </a:r>
          </a:p>
          <a:p>
            <a:pPr lvl="0">
              <a:spcBef>
                <a:spcPts val="0"/>
              </a:spcBef>
              <a:buNone/>
            </a:pPr>
            <a:r>
              <a:rPr lang="en" sz="1800"/>
              <a:t>TerraSwarm Research Center</a:t>
            </a:r>
          </a:p>
          <a:p>
            <a:pPr lvl="0">
              <a:spcBef>
                <a:spcPts val="0"/>
              </a:spcBef>
              <a:buNone/>
            </a:pPr>
            <a:r>
              <a:rPr lang="en" sz="1800"/>
              <a:t>Senior Master Student at Institut National des Sciences Appliquées Lyon</a:t>
            </a:r>
          </a:p>
          <a:p>
            <a:pPr lvl="0" rtl="0">
              <a:spcBef>
                <a:spcPts val="0"/>
              </a:spcBef>
              <a:buNone/>
            </a:pPr>
            <a:r>
              <a:rPr lang="en" sz="1800"/>
              <a:t>Département Informatique</a:t>
            </a:r>
          </a:p>
        </p:txBody>
      </p:sp>
      <p:sp>
        <p:nvSpPr>
          <p:cNvPr id="57" name="Shape 57"/>
          <p:cNvSpPr/>
          <p:nvPr/>
        </p:nvSpPr>
        <p:spPr>
          <a:xfrm>
            <a:off x="8483700" y="6241075"/>
            <a:ext cx="424800" cy="424800"/>
          </a:xfrm>
          <a:prstGeom prst="ellipse">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58" name="Shape 58"/>
          <p:cNvSpPr txBox="1"/>
          <p:nvPr/>
        </p:nvSpPr>
        <p:spPr>
          <a:xfrm>
            <a:off x="7412700" y="6241075"/>
            <a:ext cx="1419600" cy="305100"/>
          </a:xfrm>
          <a:prstGeom prst="rect">
            <a:avLst/>
          </a:prstGeom>
          <a:noFill/>
          <a:ln>
            <a:noFill/>
          </a:ln>
        </p:spPr>
        <p:txBody>
          <a:bodyPr lIns="91425" tIns="91425" rIns="91425" bIns="91425" anchor="t" anchorCtr="0">
            <a:noAutofit/>
          </a:bodyPr>
          <a:lstStyle/>
          <a:p>
            <a:pPr lvl="0" algn="r">
              <a:spcBef>
                <a:spcPts val="0"/>
              </a:spcBef>
              <a:buNone/>
            </a:pPr>
            <a:r>
              <a:rPr lang="en"/>
              <a:t>June 7th, 2017</a:t>
            </a:r>
          </a:p>
        </p:txBody>
      </p:sp>
      <p:sp>
        <p:nvSpPr>
          <p:cNvPr id="59" name="Shape 59"/>
          <p:cNvSpPr/>
          <p:nvPr/>
        </p:nvSpPr>
        <p:spPr>
          <a:xfrm>
            <a:off x="-15775" y="-60425"/>
            <a:ext cx="9159900" cy="1119300"/>
          </a:xfrm>
          <a:prstGeom prst="rect">
            <a:avLst/>
          </a:prstGeom>
          <a:solidFill>
            <a:srgbClr val="0B5394"/>
          </a:solidFill>
          <a:ln>
            <a:noFill/>
          </a:ln>
        </p:spPr>
        <p:txBody>
          <a:bodyPr lIns="91425" tIns="91425" rIns="91425" bIns="91425" anchor="ctr" anchorCtr="0">
            <a:noAutofit/>
          </a:bodyPr>
          <a:lstStyle/>
          <a:p>
            <a:pPr lvl="0">
              <a:spcBef>
                <a:spcPts val="0"/>
              </a:spcBef>
              <a:buNone/>
            </a:pPr>
            <a:endParaRPr/>
          </a:p>
        </p:txBody>
      </p:sp>
      <p:pic>
        <p:nvPicPr>
          <p:cNvPr id="60" name="Shape 60"/>
          <p:cNvPicPr preferRelativeResize="0"/>
          <p:nvPr/>
        </p:nvPicPr>
        <p:blipFill>
          <a:blip r:embed="rId3">
            <a:alphaModFix/>
          </a:blip>
          <a:stretch>
            <a:fillRect/>
          </a:stretch>
        </p:blipFill>
        <p:spPr>
          <a:xfrm>
            <a:off x="100425" y="163837"/>
            <a:ext cx="2683099" cy="670774"/>
          </a:xfrm>
          <a:prstGeom prst="rect">
            <a:avLst/>
          </a:prstGeom>
          <a:noFill/>
          <a:ln>
            <a:noFill/>
          </a:ln>
        </p:spPr>
      </p:pic>
      <p:pic>
        <p:nvPicPr>
          <p:cNvPr id="61" name="Shape 61"/>
          <p:cNvPicPr preferRelativeResize="0"/>
          <p:nvPr/>
        </p:nvPicPr>
        <p:blipFill>
          <a:blip r:embed="rId4">
            <a:alphaModFix/>
          </a:blip>
          <a:stretch>
            <a:fillRect/>
          </a:stretch>
        </p:blipFill>
        <p:spPr>
          <a:xfrm>
            <a:off x="4046500" y="392125"/>
            <a:ext cx="3810000" cy="666750"/>
          </a:xfrm>
          <a:prstGeom prst="rect">
            <a:avLst/>
          </a:prstGeom>
          <a:noFill/>
          <a:ln>
            <a:noFill/>
          </a:ln>
        </p:spPr>
      </p:pic>
      <p:pic>
        <p:nvPicPr>
          <p:cNvPr id="62" name="Shape 62"/>
          <p:cNvPicPr preferRelativeResize="0"/>
          <p:nvPr/>
        </p:nvPicPr>
        <p:blipFill>
          <a:blip r:embed="rId5">
            <a:alphaModFix/>
          </a:blip>
          <a:stretch>
            <a:fillRect/>
          </a:stretch>
        </p:blipFill>
        <p:spPr>
          <a:xfrm>
            <a:off x="5002903" y="6399926"/>
            <a:ext cx="1155420" cy="250499"/>
          </a:xfrm>
          <a:prstGeom prst="rect">
            <a:avLst/>
          </a:prstGeom>
          <a:noFill/>
          <a:ln>
            <a:noFill/>
          </a:ln>
        </p:spPr>
      </p:pic>
      <p:pic>
        <p:nvPicPr>
          <p:cNvPr id="63" name="Shape 63"/>
          <p:cNvPicPr preferRelativeResize="0"/>
          <p:nvPr/>
        </p:nvPicPr>
        <p:blipFill>
          <a:blip r:embed="rId6">
            <a:alphaModFix/>
          </a:blip>
          <a:stretch>
            <a:fillRect/>
          </a:stretch>
        </p:blipFill>
        <p:spPr>
          <a:xfrm>
            <a:off x="3468074" y="6322950"/>
            <a:ext cx="1419598" cy="40444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rtl="0">
              <a:spcBef>
                <a:spcPts val="0"/>
              </a:spcBef>
              <a:buNone/>
            </a:pPr>
            <a:r>
              <a:rPr lang="en"/>
              <a:t>Outline</a:t>
            </a:r>
          </a:p>
        </p:txBody>
      </p:sp>
      <p:sp>
        <p:nvSpPr>
          <p:cNvPr id="69" name="Shape 69"/>
          <p:cNvSpPr txBox="1">
            <a:spLocks noGrp="1"/>
          </p:cNvSpPr>
          <p:nvPr>
            <p:ph type="body" idx="1"/>
          </p:nvPr>
        </p:nvSpPr>
        <p:spPr>
          <a:xfrm>
            <a:off x="311700" y="1536633"/>
            <a:ext cx="8520600" cy="4555200"/>
          </a:xfrm>
          <a:prstGeom prst="rect">
            <a:avLst/>
          </a:prstGeom>
        </p:spPr>
        <p:txBody>
          <a:bodyPr lIns="91425" tIns="91425" rIns="91425" bIns="91425" anchor="t" anchorCtr="0">
            <a:noAutofit/>
          </a:bodyPr>
          <a:lstStyle/>
          <a:p>
            <a:pPr marL="457200" lvl="0" indent="-228600" rtl="0">
              <a:lnSpc>
                <a:spcPct val="200000"/>
              </a:lnSpc>
              <a:spcBef>
                <a:spcPts val="0"/>
              </a:spcBef>
              <a:buAutoNum type="arabicPeriod"/>
            </a:pPr>
            <a:r>
              <a:rPr lang="en"/>
              <a:t>Definitions</a:t>
            </a:r>
          </a:p>
          <a:p>
            <a:pPr marL="457200" lvl="0" indent="-228600" rtl="0">
              <a:lnSpc>
                <a:spcPct val="200000"/>
              </a:lnSpc>
              <a:spcBef>
                <a:spcPts val="0"/>
              </a:spcBef>
              <a:buAutoNum type="arabicPeriod"/>
            </a:pPr>
            <a:r>
              <a:rPr lang="en"/>
              <a:t>The Discovery Problem</a:t>
            </a:r>
          </a:p>
          <a:p>
            <a:pPr marL="457200" lvl="0" indent="-228600" rtl="0">
              <a:lnSpc>
                <a:spcPct val="200000"/>
              </a:lnSpc>
              <a:spcBef>
                <a:spcPts val="0"/>
              </a:spcBef>
              <a:buAutoNum type="arabicPeriod"/>
            </a:pPr>
            <a:r>
              <a:rPr lang="en"/>
              <a:t>The Discovery Solution with Accessors</a:t>
            </a:r>
          </a:p>
          <a:p>
            <a:pPr marL="457200" lvl="0" indent="-228600" rtl="0">
              <a:lnSpc>
                <a:spcPct val="200000"/>
              </a:lnSpc>
              <a:spcBef>
                <a:spcPts val="0"/>
              </a:spcBef>
              <a:buAutoNum type="arabicPeriod"/>
            </a:pPr>
            <a:r>
              <a:rPr lang="en"/>
              <a:t>The Sesame App</a:t>
            </a:r>
          </a:p>
          <a:p>
            <a:pPr marL="457200" lvl="0" indent="-228600" rtl="0">
              <a:lnSpc>
                <a:spcPct val="200000"/>
              </a:lnSpc>
              <a:spcBef>
                <a:spcPts val="0"/>
              </a:spcBef>
              <a:buAutoNum type="arabicPeriod"/>
            </a:pPr>
            <a:r>
              <a:rPr lang="en"/>
              <a:t>Implementation and work in progress</a:t>
            </a:r>
          </a:p>
          <a:p>
            <a:pPr marL="457200" lvl="0" indent="-228600" rtl="0">
              <a:lnSpc>
                <a:spcPct val="200000"/>
              </a:lnSpc>
              <a:spcBef>
                <a:spcPts val="0"/>
              </a:spcBef>
              <a:buAutoNum type="arabicPeriod"/>
            </a:pPr>
            <a:r>
              <a:rPr lang="en"/>
              <a:t>Demo</a:t>
            </a:r>
          </a:p>
        </p:txBody>
      </p:sp>
      <p:sp>
        <p:nvSpPr>
          <p:cNvPr id="70" name="Shape 70"/>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2</a:t>
            </a:fld>
            <a:endParaRPr lang="en" sz="100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11700" y="2867800"/>
            <a:ext cx="8520600" cy="1122300"/>
          </a:xfrm>
          <a:prstGeom prst="rect">
            <a:avLst/>
          </a:prstGeom>
        </p:spPr>
        <p:txBody>
          <a:bodyPr lIns="91425" tIns="91425" rIns="91425" bIns="91425" anchor="ctr" anchorCtr="0">
            <a:noAutofit/>
          </a:bodyPr>
          <a:lstStyle/>
          <a:p>
            <a:pPr lvl="0" rtl="0">
              <a:spcBef>
                <a:spcPts val="0"/>
              </a:spcBef>
              <a:buNone/>
            </a:pPr>
            <a:r>
              <a:rPr lang="en"/>
              <a:t>DEFINITIONS</a:t>
            </a:r>
          </a:p>
        </p:txBody>
      </p:sp>
      <p:sp>
        <p:nvSpPr>
          <p:cNvPr id="76" name="Shape 76"/>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3</a:t>
            </a:fld>
            <a:endParaRPr lang="en" sz="100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a:spcBef>
                <a:spcPts val="0"/>
              </a:spcBef>
              <a:buNone/>
            </a:pPr>
            <a:r>
              <a:rPr lang="en"/>
              <a:t>The Accessor Pattern</a:t>
            </a:r>
          </a:p>
        </p:txBody>
      </p:sp>
      <p:sp>
        <p:nvSpPr>
          <p:cNvPr id="82" name="Shape 82"/>
          <p:cNvSpPr txBox="1">
            <a:spLocks noGrp="1"/>
          </p:cNvSpPr>
          <p:nvPr>
            <p:ph type="body" idx="1"/>
          </p:nvPr>
        </p:nvSpPr>
        <p:spPr>
          <a:xfrm>
            <a:off x="311700" y="1633625"/>
            <a:ext cx="3300300" cy="4472100"/>
          </a:xfrm>
          <a:prstGeom prst="rect">
            <a:avLst/>
          </a:prstGeom>
        </p:spPr>
        <p:txBody>
          <a:bodyPr lIns="91425" tIns="91425" rIns="91425" bIns="91425" anchor="t" anchorCtr="0">
            <a:noAutofit/>
          </a:bodyPr>
          <a:lstStyle/>
          <a:p>
            <a:pPr lvl="0" rtl="0">
              <a:spcBef>
                <a:spcPts val="0"/>
              </a:spcBef>
              <a:buNone/>
            </a:pPr>
            <a:endParaRPr/>
          </a:p>
          <a:p>
            <a:pPr marL="457200" lvl="0" indent="-228600" rtl="0">
              <a:spcBef>
                <a:spcPts val="0"/>
              </a:spcBef>
            </a:pPr>
            <a:r>
              <a:rPr lang="en"/>
              <a:t>A composable dataflow actor abstraction of (remote) things or services.</a:t>
            </a:r>
          </a:p>
          <a:p>
            <a:pPr marL="457200" lvl="0" indent="-228600" rtl="0">
              <a:spcBef>
                <a:spcPts val="0"/>
              </a:spcBef>
            </a:pPr>
            <a:r>
              <a:rPr lang="en"/>
              <a:t>Encapsulates complexity of implementation specifics that hinder composition.</a:t>
            </a:r>
          </a:p>
          <a:p>
            <a:pPr marL="457200" lvl="0" indent="-228600" rtl="0">
              <a:spcBef>
                <a:spcPts val="0"/>
              </a:spcBef>
            </a:pPr>
            <a:r>
              <a:rPr lang="en"/>
              <a:t>Relies on a standardized execution platform that we refer to as the “host”</a:t>
            </a:r>
          </a:p>
        </p:txBody>
      </p:sp>
      <p:pic>
        <p:nvPicPr>
          <p:cNvPr id="83" name="Shape 83"/>
          <p:cNvPicPr preferRelativeResize="0"/>
          <p:nvPr/>
        </p:nvPicPr>
        <p:blipFill>
          <a:blip r:embed="rId3">
            <a:alphaModFix/>
          </a:blip>
          <a:stretch>
            <a:fillRect/>
          </a:stretch>
        </p:blipFill>
        <p:spPr>
          <a:xfrm>
            <a:off x="3783157" y="2250550"/>
            <a:ext cx="5049135" cy="3045549"/>
          </a:xfrm>
          <a:prstGeom prst="rect">
            <a:avLst/>
          </a:prstGeom>
          <a:noFill/>
          <a:ln>
            <a:noFill/>
          </a:ln>
        </p:spPr>
      </p:pic>
      <p:sp>
        <p:nvSpPr>
          <p:cNvPr id="84" name="Shape 84"/>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latin typeface="Arial"/>
                <a:ea typeface="Arial"/>
                <a:cs typeface="Arial"/>
                <a:sym typeface="Arial"/>
              </a:rPr>
              <a:t>4</a:t>
            </a:fld>
            <a:endParaRPr lang="en">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a:spcBef>
                <a:spcPts val="0"/>
              </a:spcBef>
              <a:buNone/>
            </a:pPr>
            <a:r>
              <a:rPr lang="en"/>
              <a:t>The Accessor Host</a:t>
            </a:r>
          </a:p>
        </p:txBody>
      </p:sp>
      <p:sp>
        <p:nvSpPr>
          <p:cNvPr id="90" name="Shape 90"/>
          <p:cNvSpPr txBox="1">
            <a:spLocks noGrp="1"/>
          </p:cNvSpPr>
          <p:nvPr>
            <p:ph type="body" idx="1"/>
          </p:nvPr>
        </p:nvSpPr>
        <p:spPr>
          <a:xfrm>
            <a:off x="311700" y="1536633"/>
            <a:ext cx="8520600" cy="4555200"/>
          </a:xfrm>
          <a:prstGeom prst="rect">
            <a:avLst/>
          </a:prstGeom>
        </p:spPr>
        <p:txBody>
          <a:bodyPr lIns="91425" tIns="91425" rIns="91425" bIns="91425" anchor="t" anchorCtr="0">
            <a:noAutofit/>
          </a:bodyPr>
          <a:lstStyle/>
          <a:p>
            <a:pPr marL="457200" lvl="0" indent="-228600" rtl="0">
              <a:spcBef>
                <a:spcPts val="0"/>
              </a:spcBef>
            </a:pPr>
            <a:r>
              <a:rPr lang="en"/>
              <a:t>The host can coordinate the execution of (hierarchical) dataflow networks of accessors.</a:t>
            </a:r>
          </a:p>
          <a:p>
            <a:pPr marL="457200" lvl="0" indent="-228600" rtl="0">
              <a:spcBef>
                <a:spcPts val="0"/>
              </a:spcBef>
            </a:pPr>
            <a:r>
              <a:rPr lang="en"/>
              <a:t>An important prerequisite for the execution of an accessor is that the host must implement the modules that the accessor requires.</a:t>
            </a:r>
          </a:p>
          <a:p>
            <a:pPr marL="457200" lvl="0" indent="-228600" rtl="0">
              <a:spcBef>
                <a:spcPts val="0"/>
              </a:spcBef>
            </a:pPr>
            <a:r>
              <a:rPr lang="en"/>
              <a:t>There are a multitude of hosts available: CapeCode (Ptolemy II), NodeJS, DukTape, Browser. commonHost.js implements common functionalities across hosts.</a:t>
            </a:r>
          </a:p>
          <a:p>
            <a:pPr marL="457200" lvl="0" indent="-228600" rtl="0">
              <a:spcBef>
                <a:spcPts val="0"/>
              </a:spcBef>
            </a:pPr>
            <a:r>
              <a:rPr lang="en"/>
              <a:t>Not all hosts implement the same set of modules.</a:t>
            </a:r>
          </a:p>
          <a:p>
            <a:pPr lvl="0" rtl="0">
              <a:spcBef>
                <a:spcPts val="0"/>
              </a:spcBef>
              <a:buNone/>
            </a:pPr>
            <a:endParaRPr/>
          </a:p>
          <a:p>
            <a:pPr lvl="0" rtl="0">
              <a:spcBef>
                <a:spcPts val="0"/>
              </a:spcBef>
              <a:buNone/>
            </a:pPr>
            <a:r>
              <a:rPr lang="en"/>
              <a:t>➝ </a:t>
            </a:r>
            <a:r>
              <a:rPr lang="en" b="1"/>
              <a:t>There is a need for a host on mobile devices : The Cordova Host.</a:t>
            </a:r>
          </a:p>
        </p:txBody>
      </p:sp>
      <p:sp>
        <p:nvSpPr>
          <p:cNvPr id="91" name="Shape 91"/>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latin typeface="Arial"/>
                <a:ea typeface="Arial"/>
                <a:cs typeface="Arial"/>
                <a:sym typeface="Arial"/>
              </a:rPr>
              <a:t>5</a:t>
            </a:fld>
            <a:endParaRPr lang="en">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311700" y="2867800"/>
            <a:ext cx="8520600" cy="1122300"/>
          </a:xfrm>
          <a:prstGeom prst="rect">
            <a:avLst/>
          </a:prstGeom>
        </p:spPr>
        <p:txBody>
          <a:bodyPr lIns="91425" tIns="91425" rIns="91425" bIns="91425" anchor="ctr" anchorCtr="0">
            <a:noAutofit/>
          </a:bodyPr>
          <a:lstStyle/>
          <a:p>
            <a:pPr lvl="0" rtl="0">
              <a:spcBef>
                <a:spcPts val="0"/>
              </a:spcBef>
              <a:buNone/>
            </a:pPr>
            <a:r>
              <a:rPr lang="en"/>
              <a:t>THE DISCOVERY PROBLEM</a:t>
            </a:r>
          </a:p>
        </p:txBody>
      </p:sp>
      <p:sp>
        <p:nvSpPr>
          <p:cNvPr id="97" name="Shape 97"/>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6</a:t>
            </a:fld>
            <a:endParaRPr lang="en" sz="100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11700" y="740800"/>
            <a:ext cx="3074400" cy="524700"/>
          </a:xfrm>
          <a:prstGeom prst="rect">
            <a:avLst/>
          </a:prstGeom>
        </p:spPr>
        <p:txBody>
          <a:bodyPr lIns="91425" tIns="91425" rIns="91425" bIns="91425" anchor="b" anchorCtr="0">
            <a:noAutofit/>
          </a:bodyPr>
          <a:lstStyle/>
          <a:p>
            <a:pPr lvl="0" rtl="0">
              <a:spcBef>
                <a:spcPts val="0"/>
              </a:spcBef>
              <a:buNone/>
            </a:pPr>
            <a:r>
              <a:rPr lang="en" sz="2800">
                <a:latin typeface="Arial"/>
                <a:ea typeface="Arial"/>
                <a:cs typeface="Arial"/>
                <a:sym typeface="Arial"/>
              </a:rPr>
              <a:t>A World of Things</a:t>
            </a:r>
          </a:p>
        </p:txBody>
      </p:sp>
      <p:sp>
        <p:nvSpPr>
          <p:cNvPr id="103" name="Shape 103"/>
          <p:cNvSpPr txBox="1">
            <a:spLocks noGrp="1"/>
          </p:cNvSpPr>
          <p:nvPr>
            <p:ph type="body" idx="1"/>
          </p:nvPr>
        </p:nvSpPr>
        <p:spPr>
          <a:xfrm>
            <a:off x="311700" y="1379350"/>
            <a:ext cx="3226800" cy="5120100"/>
          </a:xfrm>
          <a:prstGeom prst="rect">
            <a:avLst/>
          </a:prstGeom>
        </p:spPr>
        <p:txBody>
          <a:bodyPr lIns="91425" tIns="91425" rIns="91425" bIns="91425" anchor="t" anchorCtr="0">
            <a:noAutofit/>
          </a:bodyPr>
          <a:lstStyle/>
          <a:p>
            <a:pPr lvl="0" rtl="0">
              <a:spcBef>
                <a:spcPts val="0"/>
              </a:spcBef>
              <a:buNone/>
            </a:pPr>
            <a:r>
              <a:rPr lang="en" sz="1800"/>
              <a:t>We live in a World of Things that are not organized and provide services.</a:t>
            </a:r>
          </a:p>
          <a:p>
            <a:pPr lvl="0" rtl="0">
              <a:spcBef>
                <a:spcPts val="0"/>
              </a:spcBef>
              <a:buNone/>
            </a:pPr>
            <a:r>
              <a:rPr lang="en" sz="1800"/>
              <a:t>But to be truly useful, end users need to be able to access them and compose them easily.</a:t>
            </a:r>
          </a:p>
          <a:p>
            <a:pPr lvl="0" rtl="0">
              <a:spcBef>
                <a:spcPts val="0"/>
              </a:spcBef>
              <a:buNone/>
            </a:pPr>
            <a:r>
              <a:rPr lang="en" sz="1800"/>
              <a:t>Composition should be an everyday life scenario.</a:t>
            </a:r>
          </a:p>
          <a:p>
            <a:pPr lvl="0" rtl="0">
              <a:spcBef>
                <a:spcPts val="0"/>
              </a:spcBef>
              <a:buNone/>
            </a:pPr>
            <a:r>
              <a:rPr lang="en" sz="1800"/>
              <a:t>“I would like that my light to follow a celebration pattern tonight each time my favorite team is scoring a goal if my TV is off.”</a:t>
            </a:r>
          </a:p>
        </p:txBody>
      </p:sp>
      <p:sp>
        <p:nvSpPr>
          <p:cNvPr id="104" name="Shape 104"/>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7</a:t>
            </a:fld>
            <a:endParaRPr lang="en" sz="1000">
              <a:latin typeface="Arial"/>
              <a:ea typeface="Arial"/>
              <a:cs typeface="Arial"/>
              <a:sym typeface="Arial"/>
            </a:endParaRPr>
          </a:p>
        </p:txBody>
      </p:sp>
      <p:pic>
        <p:nvPicPr>
          <p:cNvPr id="105" name="Shape 105" descr="TheEdge.png"/>
          <p:cNvPicPr preferRelativeResize="0"/>
          <p:nvPr/>
        </p:nvPicPr>
        <p:blipFill>
          <a:blip r:embed="rId3">
            <a:alphaModFix/>
          </a:blip>
          <a:stretch>
            <a:fillRect/>
          </a:stretch>
        </p:blipFill>
        <p:spPr>
          <a:xfrm>
            <a:off x="3337000" y="1467049"/>
            <a:ext cx="5641252" cy="4228824"/>
          </a:xfrm>
          <a:prstGeom prst="rect">
            <a:avLst/>
          </a:prstGeom>
          <a:noFill/>
          <a:ln>
            <a:noFill/>
          </a:ln>
        </p:spPr>
      </p:pic>
      <p:sp>
        <p:nvSpPr>
          <p:cNvPr id="106" name="Shape 106"/>
          <p:cNvSpPr/>
          <p:nvPr/>
        </p:nvSpPr>
        <p:spPr>
          <a:xfrm>
            <a:off x="5153974" y="1580695"/>
            <a:ext cx="548700" cy="524700"/>
          </a:xfrm>
          <a:prstGeom prst="ellipse">
            <a:avLst/>
          </a:prstGeom>
          <a:noFill/>
          <a:ln w="9525" cap="flat" cmpd="sng">
            <a:solidFill>
              <a:srgbClr val="039BE5"/>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7" name="Shape 107"/>
          <p:cNvSpPr/>
          <p:nvPr/>
        </p:nvSpPr>
        <p:spPr>
          <a:xfrm>
            <a:off x="7353999" y="4120130"/>
            <a:ext cx="548700" cy="524700"/>
          </a:xfrm>
          <a:prstGeom prst="ellipse">
            <a:avLst/>
          </a:prstGeom>
          <a:noFill/>
          <a:ln w="9525" cap="flat" cmpd="sng">
            <a:solidFill>
              <a:srgbClr val="039BE5"/>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8" name="Shape 108"/>
          <p:cNvSpPr/>
          <p:nvPr/>
        </p:nvSpPr>
        <p:spPr>
          <a:xfrm>
            <a:off x="5111759" y="3377409"/>
            <a:ext cx="343500" cy="350700"/>
          </a:xfrm>
          <a:prstGeom prst="ellipse">
            <a:avLst/>
          </a:prstGeom>
          <a:noFill/>
          <a:ln w="9525" cap="flat" cmpd="sng">
            <a:solidFill>
              <a:srgbClr val="039BE5"/>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cxnSp>
        <p:nvCxnSpPr>
          <p:cNvPr id="109" name="Shape 109"/>
          <p:cNvCxnSpPr>
            <a:stCxn id="106" idx="6"/>
            <a:endCxn id="107" idx="0"/>
          </p:cNvCxnSpPr>
          <p:nvPr/>
        </p:nvCxnSpPr>
        <p:spPr>
          <a:xfrm>
            <a:off x="5702674" y="1843045"/>
            <a:ext cx="1925700" cy="2277000"/>
          </a:xfrm>
          <a:prstGeom prst="curvedConnector2">
            <a:avLst/>
          </a:prstGeom>
          <a:noFill/>
          <a:ln w="9525" cap="flat" cmpd="sng">
            <a:solidFill>
              <a:srgbClr val="039BE5"/>
            </a:solidFill>
            <a:prstDash val="solid"/>
            <a:round/>
            <a:headEnd type="none" w="lg" len="lg"/>
            <a:tailEnd type="none" w="lg" len="lg"/>
          </a:ln>
        </p:spPr>
      </p:cxnSp>
      <p:cxnSp>
        <p:nvCxnSpPr>
          <p:cNvPr id="110" name="Shape 110"/>
          <p:cNvCxnSpPr>
            <a:stCxn id="106" idx="2"/>
            <a:endCxn id="108" idx="0"/>
          </p:cNvCxnSpPr>
          <p:nvPr/>
        </p:nvCxnSpPr>
        <p:spPr>
          <a:xfrm>
            <a:off x="5153974" y="1843045"/>
            <a:ext cx="129600" cy="1534500"/>
          </a:xfrm>
          <a:prstGeom prst="curvedConnector4">
            <a:avLst>
              <a:gd name="adj1" fmla="val -183738"/>
              <a:gd name="adj2" fmla="val 58544"/>
            </a:avLst>
          </a:prstGeom>
          <a:noFill/>
          <a:ln w="9525" cap="flat" cmpd="sng">
            <a:solidFill>
              <a:srgbClr val="039BE5"/>
            </a:solidFill>
            <a:prstDash val="solid"/>
            <a:round/>
            <a:headEnd type="none" w="lg" len="lg"/>
            <a:tailEnd type="none" w="lg" len="lg"/>
          </a:ln>
        </p:spPr>
      </p:cxnSp>
      <p:cxnSp>
        <p:nvCxnSpPr>
          <p:cNvPr id="111" name="Shape 111"/>
          <p:cNvCxnSpPr>
            <a:stCxn id="108" idx="4"/>
            <a:endCxn id="107" idx="4"/>
          </p:cNvCxnSpPr>
          <p:nvPr/>
        </p:nvCxnSpPr>
        <p:spPr>
          <a:xfrm rot="-5400000" flipH="1">
            <a:off x="5997509" y="3014109"/>
            <a:ext cx="916800" cy="2344800"/>
          </a:xfrm>
          <a:prstGeom prst="curvedConnector3">
            <a:avLst>
              <a:gd name="adj1" fmla="val 125965"/>
            </a:avLst>
          </a:prstGeom>
          <a:noFill/>
          <a:ln w="9525" cap="flat" cmpd="sng">
            <a:solidFill>
              <a:srgbClr val="039BE5"/>
            </a:solidFill>
            <a:prstDash val="solid"/>
            <a:round/>
            <a:headEnd type="none" w="lg" len="lg"/>
            <a:tailEnd type="none" w="lg" len="lg"/>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1000"/>
                                        <p:tgtEl>
                                          <p:spTgt spid="106"/>
                                        </p:tgtEl>
                                      </p:cBhvr>
                                    </p:animEffect>
                                  </p:childTnLst>
                                </p:cTn>
                              </p:par>
                              <p:par>
                                <p:cTn id="8" presetID="10" presetClass="entr" presetSubtype="0"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1000"/>
                                        <p:tgtEl>
                                          <p:spTgt spid="107"/>
                                        </p:tgtEl>
                                      </p:cBhvr>
                                    </p:animEffect>
                                  </p:childTnLst>
                                </p:cTn>
                              </p:par>
                              <p:par>
                                <p:cTn id="11" presetID="10" presetClass="entr" presetSubtype="0" fill="hold" nodeType="with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1000"/>
                                        <p:tgtEl>
                                          <p:spTgt spid="108"/>
                                        </p:tgtEl>
                                      </p:cBhvr>
                                    </p:animEffect>
                                  </p:childTnLst>
                                </p:cTn>
                              </p:par>
                              <p:par>
                                <p:cTn id="14" presetID="10" presetClass="entr" presetSubtype="0" fill="hold" nodeType="withEffect">
                                  <p:stCondLst>
                                    <p:cond delay="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1000"/>
                                        <p:tgtEl>
                                          <p:spTgt spid="109"/>
                                        </p:tgtEl>
                                      </p:cBhvr>
                                    </p:animEffect>
                                  </p:childTnLst>
                                </p:cTn>
                              </p:par>
                              <p:par>
                                <p:cTn id="17" presetID="10" presetClass="entr" presetSubtype="0" fill="hold" nodeType="with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1000"/>
                                        <p:tgtEl>
                                          <p:spTgt spid="110"/>
                                        </p:tgtEl>
                                      </p:cBhvr>
                                    </p:animEffect>
                                  </p:childTnLst>
                                </p:cTn>
                              </p:par>
                              <p:par>
                                <p:cTn id="20" presetID="10" presetClass="entr" presetSubtype="0" fill="hold" nodeType="withEffect">
                                  <p:stCondLst>
                                    <p:cond delay="0"/>
                                  </p:stCondLst>
                                  <p:childTnLst>
                                    <p:set>
                                      <p:cBhvr>
                                        <p:cTn id="21" dur="1" fill="hold">
                                          <p:stCondLst>
                                            <p:cond delay="0"/>
                                          </p:stCondLst>
                                        </p:cTn>
                                        <p:tgtEl>
                                          <p:spTgt spid="111"/>
                                        </p:tgtEl>
                                        <p:attrNameLst>
                                          <p:attrName>style.visibility</p:attrName>
                                        </p:attrNameLst>
                                      </p:cBhvr>
                                      <p:to>
                                        <p:strVal val="visible"/>
                                      </p:to>
                                    </p:set>
                                    <p:animEffect transition="in" filter="fade">
                                      <p:cBhvr>
                                        <p:cTn id="22" dur="1000"/>
                                        <p:tgtEl>
                                          <p:spTgt spid="111"/>
                                        </p:tgtEl>
                                      </p:cBhvr>
                                    </p:animEffect>
                                  </p:childTnLst>
                                </p:cTn>
                              </p:par>
                              <p:par>
                                <p:cTn id="23" presetID="10" presetClass="entr" presetSubtype="0" fill="hold" nodeType="with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1000"/>
                                        <p:tgtEl>
                                          <p:spTgt spid="107"/>
                                        </p:tgtEl>
                                      </p:cBhvr>
                                    </p:animEffect>
                                  </p:childTnLst>
                                </p:cTn>
                              </p:par>
                              <p:par>
                                <p:cTn id="26" presetID="10" presetClass="entr" presetSubtype="0" fill="hold" nodeType="with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childTnLst>
                                </p:cTn>
                              </p:par>
                              <p:par>
                                <p:cTn id="29" presetID="10" presetClass="entr" presetSubtype="0" fill="hold" nodeType="with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fade">
                                      <p:cBhvr>
                                        <p:cTn id="31" dur="1000"/>
                                        <p:tgtEl>
                                          <p:spTgt spid="109"/>
                                        </p:tgtEl>
                                      </p:cBhvr>
                                    </p:animEffect>
                                  </p:childTnLst>
                                </p:cTn>
                              </p:par>
                              <p:par>
                                <p:cTn id="32" presetID="10" presetClass="entr" presetSubtype="0" fill="hold" nodeType="withEffect">
                                  <p:stCondLst>
                                    <p:cond delay="0"/>
                                  </p:stCondLst>
                                  <p:childTnLst>
                                    <p:set>
                                      <p:cBhvr>
                                        <p:cTn id="33" dur="1" fill="hold">
                                          <p:stCondLst>
                                            <p:cond delay="0"/>
                                          </p:stCondLst>
                                        </p:cTn>
                                        <p:tgtEl>
                                          <p:spTgt spid="110"/>
                                        </p:tgtEl>
                                        <p:attrNameLst>
                                          <p:attrName>style.visibility</p:attrName>
                                        </p:attrNameLst>
                                      </p:cBhvr>
                                      <p:to>
                                        <p:strVal val="visible"/>
                                      </p:to>
                                    </p:set>
                                    <p:animEffect transition="in" filter="fade">
                                      <p:cBhvr>
                                        <p:cTn id="34" dur="1000"/>
                                        <p:tgtEl>
                                          <p:spTgt spid="110"/>
                                        </p:tgtEl>
                                      </p:cBhvr>
                                    </p:animEffect>
                                  </p:childTnLst>
                                </p:cTn>
                              </p:par>
                              <p:par>
                                <p:cTn id="35" presetID="10" presetClass="entr" presetSubtype="0" fill="hold" nodeType="with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1474833"/>
            <a:ext cx="8520600" cy="2618100"/>
          </a:xfrm>
          <a:prstGeom prst="rect">
            <a:avLst/>
          </a:prstGeom>
        </p:spPr>
        <p:txBody>
          <a:bodyPr lIns="91425" tIns="91425" rIns="91425" bIns="91425" anchor="b" anchorCtr="0">
            <a:noAutofit/>
          </a:bodyPr>
          <a:lstStyle/>
          <a:p>
            <a:pPr lvl="0" rtl="0">
              <a:spcBef>
                <a:spcPts val="0"/>
              </a:spcBef>
              <a:buNone/>
            </a:pPr>
            <a:r>
              <a:rPr lang="en" sz="9600"/>
              <a:t>28.1 billion</a:t>
            </a:r>
          </a:p>
        </p:txBody>
      </p:sp>
      <p:sp>
        <p:nvSpPr>
          <p:cNvPr id="117" name="Shape 117"/>
          <p:cNvSpPr txBox="1">
            <a:spLocks noGrp="1"/>
          </p:cNvSpPr>
          <p:nvPr>
            <p:ph type="body" idx="1"/>
          </p:nvPr>
        </p:nvSpPr>
        <p:spPr>
          <a:xfrm>
            <a:off x="311700" y="4202966"/>
            <a:ext cx="8520600" cy="664800"/>
          </a:xfrm>
          <a:prstGeom prst="rect">
            <a:avLst/>
          </a:prstGeom>
        </p:spPr>
        <p:txBody>
          <a:bodyPr lIns="91425" tIns="91425" rIns="91425" bIns="91425" anchor="t" anchorCtr="0">
            <a:noAutofit/>
          </a:bodyPr>
          <a:lstStyle/>
          <a:p>
            <a:pPr lvl="0" rtl="0">
              <a:spcBef>
                <a:spcPts val="0"/>
              </a:spcBef>
              <a:buNone/>
            </a:pPr>
            <a:r>
              <a:rPr lang="en"/>
              <a:t># of IoT devices in 2017</a:t>
            </a:r>
          </a:p>
        </p:txBody>
      </p:sp>
      <p:sp>
        <p:nvSpPr>
          <p:cNvPr id="118" name="Shape 118"/>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8</a:t>
            </a:fld>
            <a:endParaRPr lang="en" sz="1000">
              <a:latin typeface="Arial"/>
              <a:ea typeface="Arial"/>
              <a:cs typeface="Arial"/>
              <a:sym typeface="Arial"/>
            </a:endParaRPr>
          </a:p>
        </p:txBody>
      </p:sp>
      <p:sp>
        <p:nvSpPr>
          <p:cNvPr id="119" name="Shape 119"/>
          <p:cNvSpPr txBox="1"/>
          <p:nvPr/>
        </p:nvSpPr>
        <p:spPr>
          <a:xfrm>
            <a:off x="3506550" y="5808300"/>
            <a:ext cx="2130900" cy="524700"/>
          </a:xfrm>
          <a:prstGeom prst="rect">
            <a:avLst/>
          </a:prstGeom>
          <a:noFill/>
          <a:ln>
            <a:noFill/>
          </a:ln>
        </p:spPr>
        <p:txBody>
          <a:bodyPr lIns="91425" tIns="91425" rIns="91425" bIns="91425" anchor="t" anchorCtr="0">
            <a:noAutofit/>
          </a:bodyPr>
          <a:lstStyle/>
          <a:p>
            <a:pPr lvl="0" algn="ctr" rtl="0">
              <a:spcBef>
                <a:spcPts val="0"/>
              </a:spcBef>
              <a:buNone/>
            </a:pPr>
            <a:r>
              <a:rPr lang="en">
                <a:latin typeface="Open Sans"/>
                <a:ea typeface="Open Sans"/>
                <a:cs typeface="Open Sans"/>
                <a:sym typeface="Open Sans"/>
              </a:rPr>
              <a:t>Source:  </a:t>
            </a:r>
            <a:r>
              <a:rPr lang="en" u="sng">
                <a:solidFill>
                  <a:schemeClr val="hlink"/>
                </a:solidFill>
                <a:latin typeface="Open Sans"/>
                <a:ea typeface="Open Sans"/>
                <a:cs typeface="Open Sans"/>
                <a:sym typeface="Open Sans"/>
                <a:hlinkClick r:id="rId3"/>
              </a:rPr>
              <a:t>Statistica</a:t>
            </a:r>
          </a:p>
        </p:txBody>
      </p:sp>
      <p:sp>
        <p:nvSpPr>
          <p:cNvPr id="120" name="Shape 120"/>
          <p:cNvSpPr txBox="1">
            <a:spLocks noGrp="1"/>
          </p:cNvSpPr>
          <p:nvPr>
            <p:ph type="body" idx="1"/>
          </p:nvPr>
        </p:nvSpPr>
        <p:spPr>
          <a:xfrm>
            <a:off x="311700" y="4829783"/>
            <a:ext cx="8520600" cy="664800"/>
          </a:xfrm>
          <a:prstGeom prst="rect">
            <a:avLst/>
          </a:prstGeom>
        </p:spPr>
        <p:txBody>
          <a:bodyPr lIns="91425" tIns="91425" rIns="91425" bIns="91425" anchor="t" anchorCtr="0">
            <a:noAutofit/>
          </a:bodyPr>
          <a:lstStyle/>
          <a:p>
            <a:pPr lvl="0" rtl="0">
              <a:spcBef>
                <a:spcPts val="0"/>
              </a:spcBef>
              <a:buNone/>
            </a:pPr>
            <a:r>
              <a:rPr lang="en"/>
              <a:t>But much less people know how to use them...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311700" y="2867800"/>
            <a:ext cx="8520600" cy="1122300"/>
          </a:xfrm>
          <a:prstGeom prst="rect">
            <a:avLst/>
          </a:prstGeom>
        </p:spPr>
        <p:txBody>
          <a:bodyPr lIns="91425" tIns="91425" rIns="91425" bIns="91425" anchor="ctr" anchorCtr="0">
            <a:noAutofit/>
          </a:bodyPr>
          <a:lstStyle/>
          <a:p>
            <a:pPr lvl="0" rtl="0">
              <a:spcBef>
                <a:spcPts val="0"/>
              </a:spcBef>
              <a:buNone/>
            </a:pPr>
            <a:r>
              <a:rPr lang="en"/>
              <a:t>THE DISCOVERY SOLUTION WITH ACCESSORS</a:t>
            </a:r>
          </a:p>
        </p:txBody>
      </p:sp>
      <p:sp>
        <p:nvSpPr>
          <p:cNvPr id="126" name="Shape 126"/>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9</a:t>
            </a:fld>
            <a:endParaRPr lang="en" sz="100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rtl="0">
              <a:spcBef>
                <a:spcPts val="0"/>
              </a:spcBef>
              <a:buNone/>
            </a:pPr>
            <a:r>
              <a:rPr lang="en" b="1"/>
              <a:t>Discovery project in a nutshell</a:t>
            </a:r>
          </a:p>
        </p:txBody>
      </p:sp>
      <p:sp>
        <p:nvSpPr>
          <p:cNvPr id="132" name="Shape 132"/>
          <p:cNvSpPr txBox="1">
            <a:spLocks noGrp="1"/>
          </p:cNvSpPr>
          <p:nvPr>
            <p:ph type="body" idx="1"/>
          </p:nvPr>
        </p:nvSpPr>
        <p:spPr>
          <a:xfrm>
            <a:off x="4079400" y="1536625"/>
            <a:ext cx="4752600" cy="4555200"/>
          </a:xfrm>
          <a:prstGeom prst="rect">
            <a:avLst/>
          </a:prstGeom>
        </p:spPr>
        <p:txBody>
          <a:bodyPr lIns="91425" tIns="91425" rIns="91425" bIns="91425" anchor="t" anchorCtr="0">
            <a:noAutofit/>
          </a:bodyPr>
          <a:lstStyle/>
          <a:p>
            <a:pPr lvl="0" rtl="0">
              <a:spcBef>
                <a:spcPts val="0"/>
              </a:spcBef>
              <a:buNone/>
            </a:pPr>
            <a:r>
              <a:rPr lang="en" sz="1400">
                <a:solidFill>
                  <a:srgbClr val="000000"/>
                </a:solidFill>
              </a:rPr>
              <a:t>Top-down approach:</a:t>
            </a:r>
          </a:p>
          <a:p>
            <a:pPr marL="457200" lvl="0" indent="-317500" rtl="0">
              <a:lnSpc>
                <a:spcPct val="150000"/>
              </a:lnSpc>
              <a:spcBef>
                <a:spcPts val="0"/>
              </a:spcBef>
              <a:buClr>
                <a:srgbClr val="000000"/>
              </a:buClr>
              <a:buSzPct val="100000"/>
              <a:buChar char="●"/>
            </a:pPr>
            <a:r>
              <a:rPr lang="en" sz="1400">
                <a:solidFill>
                  <a:srgbClr val="000000"/>
                </a:solidFill>
              </a:rPr>
              <a:t>Discovery Accessors: Discover devices around</a:t>
            </a:r>
          </a:p>
          <a:p>
            <a:pPr marL="457200" lvl="0" indent="-317500" rtl="0">
              <a:lnSpc>
                <a:spcPct val="150000"/>
              </a:lnSpc>
              <a:spcBef>
                <a:spcPts val="0"/>
              </a:spcBef>
              <a:buClr>
                <a:srgbClr val="000000"/>
              </a:buClr>
              <a:buSzPct val="100000"/>
              <a:buChar char="●"/>
            </a:pPr>
            <a:r>
              <a:rPr lang="en" sz="1400">
                <a:solidFill>
                  <a:srgbClr val="000000"/>
                </a:solidFill>
              </a:rPr>
              <a:t>Raw Context Accessor: Monitor connectivity and events</a:t>
            </a:r>
          </a:p>
          <a:p>
            <a:pPr marL="457200" lvl="0" indent="-317500" rtl="0">
              <a:lnSpc>
                <a:spcPct val="150000"/>
              </a:lnSpc>
              <a:spcBef>
                <a:spcPts val="0"/>
              </a:spcBef>
              <a:buClr>
                <a:srgbClr val="000000"/>
              </a:buClr>
              <a:buSzPct val="100000"/>
              <a:buChar char="●"/>
            </a:pPr>
            <a:r>
              <a:rPr lang="en" sz="1400">
                <a:solidFill>
                  <a:srgbClr val="000000"/>
                </a:solidFill>
              </a:rPr>
              <a:t>Context Aggregator Accessor: Find and store accessors</a:t>
            </a:r>
          </a:p>
          <a:p>
            <a:pPr marL="457200" lvl="0" indent="-317500" rtl="0">
              <a:lnSpc>
                <a:spcPct val="150000"/>
              </a:lnSpc>
              <a:spcBef>
                <a:spcPts val="0"/>
              </a:spcBef>
              <a:buClr>
                <a:srgbClr val="000000"/>
              </a:buClr>
              <a:buSzPct val="100000"/>
              <a:buChar char="●"/>
            </a:pPr>
            <a:r>
              <a:rPr lang="en" sz="1400">
                <a:solidFill>
                  <a:srgbClr val="000000"/>
                </a:solidFill>
              </a:rPr>
              <a:t>Contextual Broker: Classify accessors in user context</a:t>
            </a:r>
          </a:p>
          <a:p>
            <a:pPr marL="457200" lvl="0" indent="-317500" rtl="0">
              <a:lnSpc>
                <a:spcPct val="150000"/>
              </a:lnSpc>
              <a:spcBef>
                <a:spcPts val="0"/>
              </a:spcBef>
              <a:buClr>
                <a:srgbClr val="000000"/>
              </a:buClr>
              <a:buSzPct val="100000"/>
              <a:buChar char="●"/>
            </a:pPr>
            <a:r>
              <a:rPr lang="en" sz="1400">
                <a:solidFill>
                  <a:srgbClr val="000000"/>
                </a:solidFill>
              </a:rPr>
              <a:t>Mutable Accessors: Give general definitions of classes of accessors</a:t>
            </a:r>
          </a:p>
        </p:txBody>
      </p:sp>
      <p:sp>
        <p:nvSpPr>
          <p:cNvPr id="133" name="Shape 133"/>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10</a:t>
            </a:fld>
            <a:endParaRPr lang="en" sz="1000">
              <a:latin typeface="Arial"/>
              <a:ea typeface="Arial"/>
              <a:cs typeface="Arial"/>
              <a:sym typeface="Arial"/>
            </a:endParaRPr>
          </a:p>
        </p:txBody>
      </p:sp>
      <p:pic>
        <p:nvPicPr>
          <p:cNvPr id="134" name="Shape 134"/>
          <p:cNvPicPr preferRelativeResize="0"/>
          <p:nvPr/>
        </p:nvPicPr>
        <p:blipFill>
          <a:blip r:embed="rId3">
            <a:alphaModFix/>
          </a:blip>
          <a:stretch>
            <a:fillRect/>
          </a:stretch>
        </p:blipFill>
        <p:spPr>
          <a:xfrm>
            <a:off x="268474" y="1394171"/>
            <a:ext cx="3810921" cy="53352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animEffect transition="in" filter="fade">
                                      <p:cBhvr>
                                        <p:cTn id="7" dur="1000"/>
                                        <p:tgtEl>
                                          <p:spTgt spid="1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
                                            <p:txEl>
                                              <p:pRg st="1" end="1"/>
                                            </p:txEl>
                                          </p:spTgt>
                                        </p:tgtEl>
                                        <p:attrNameLst>
                                          <p:attrName>style.visibility</p:attrName>
                                        </p:attrNameLst>
                                      </p:cBhvr>
                                      <p:to>
                                        <p:strVal val="visible"/>
                                      </p:to>
                                    </p:set>
                                    <p:animEffect transition="in" filter="fade">
                                      <p:cBhvr>
                                        <p:cTn id="12" dur="1000"/>
                                        <p:tgtEl>
                                          <p:spTgt spid="1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xEl>
                                              <p:pRg st="2" end="2"/>
                                            </p:txEl>
                                          </p:spTgt>
                                        </p:tgtEl>
                                        <p:attrNameLst>
                                          <p:attrName>style.visibility</p:attrName>
                                        </p:attrNameLst>
                                      </p:cBhvr>
                                      <p:to>
                                        <p:strVal val="visible"/>
                                      </p:to>
                                    </p:set>
                                    <p:animEffect transition="in" filter="fade">
                                      <p:cBhvr>
                                        <p:cTn id="17" dur="1000"/>
                                        <p:tgtEl>
                                          <p:spTgt spid="13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2">
                                            <p:txEl>
                                              <p:pRg st="3" end="3"/>
                                            </p:txEl>
                                          </p:spTgt>
                                        </p:tgtEl>
                                        <p:attrNameLst>
                                          <p:attrName>style.visibility</p:attrName>
                                        </p:attrNameLst>
                                      </p:cBhvr>
                                      <p:to>
                                        <p:strVal val="visible"/>
                                      </p:to>
                                    </p:set>
                                    <p:animEffect transition="in" filter="fade">
                                      <p:cBhvr>
                                        <p:cTn id="22" dur="1000"/>
                                        <p:tgtEl>
                                          <p:spTgt spid="13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2">
                                            <p:txEl>
                                              <p:pRg st="4" end="4"/>
                                            </p:txEl>
                                          </p:spTgt>
                                        </p:tgtEl>
                                        <p:attrNameLst>
                                          <p:attrName>style.visibility</p:attrName>
                                        </p:attrNameLst>
                                      </p:cBhvr>
                                      <p:to>
                                        <p:strVal val="visible"/>
                                      </p:to>
                                    </p:set>
                                    <p:animEffect transition="in" filter="fade">
                                      <p:cBhvr>
                                        <p:cTn id="27" dur="1000"/>
                                        <p:tgtEl>
                                          <p:spTgt spid="13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2">
                                            <p:txEl>
                                              <p:pRg st="5" end="5"/>
                                            </p:txEl>
                                          </p:spTgt>
                                        </p:tgtEl>
                                        <p:attrNameLst>
                                          <p:attrName>style.visibility</p:attrName>
                                        </p:attrNameLst>
                                      </p:cBhvr>
                                      <p:to>
                                        <p:strVal val="visible"/>
                                      </p:to>
                                    </p:set>
                                    <p:animEffect transition="in" filter="fade">
                                      <p:cBhvr>
                                        <p:cTn id="32" dur="1000"/>
                                        <p:tgtEl>
                                          <p:spTgt spid="13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311700" y="2867800"/>
            <a:ext cx="8520600" cy="1122300"/>
          </a:xfrm>
          <a:prstGeom prst="rect">
            <a:avLst/>
          </a:prstGeom>
        </p:spPr>
        <p:txBody>
          <a:bodyPr lIns="91425" tIns="91425" rIns="91425" bIns="91425" anchor="ctr" anchorCtr="0">
            <a:noAutofit/>
          </a:bodyPr>
          <a:lstStyle/>
          <a:p>
            <a:pPr lvl="0" rtl="0">
              <a:spcBef>
                <a:spcPts val="0"/>
              </a:spcBef>
              <a:buNone/>
            </a:pPr>
            <a:r>
              <a:rPr lang="en"/>
              <a:t>THE SESAME APP</a:t>
            </a:r>
          </a:p>
        </p:txBody>
      </p:sp>
      <p:sp>
        <p:nvSpPr>
          <p:cNvPr id="140" name="Shape 140"/>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11</a:t>
            </a:fld>
            <a:endParaRPr lang="en" sz="100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Shape 145" descr="imageedit_7_6926216684.png"/>
          <p:cNvPicPr preferRelativeResize="0"/>
          <p:nvPr/>
        </p:nvPicPr>
        <p:blipFill rotWithShape="1">
          <a:blip r:embed="rId3">
            <a:alphaModFix/>
          </a:blip>
          <a:srcRect l="16907" r="16527"/>
          <a:stretch/>
        </p:blipFill>
        <p:spPr>
          <a:xfrm>
            <a:off x="0" y="0"/>
            <a:ext cx="9143999" cy="6794649"/>
          </a:xfrm>
          <a:prstGeom prst="rect">
            <a:avLst/>
          </a:prstGeom>
          <a:noFill/>
          <a:ln>
            <a:noFill/>
          </a:ln>
        </p:spPr>
      </p:pic>
      <p:sp>
        <p:nvSpPr>
          <p:cNvPr id="146" name="Shape 146"/>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rtl="0">
              <a:spcBef>
                <a:spcPts val="0"/>
              </a:spcBef>
              <a:buNone/>
            </a:pPr>
            <a:r>
              <a:rPr lang="en">
                <a:solidFill>
                  <a:srgbClr val="FFFFFF"/>
                </a:solidFill>
              </a:rPr>
              <a:t>Sesame App (without Accessors)</a:t>
            </a:r>
          </a:p>
        </p:txBody>
      </p:sp>
      <p:sp>
        <p:nvSpPr>
          <p:cNvPr id="147" name="Shape 147" title="Gesture-controlled Door Access">
            <a:hlinkClick r:id="rId4"/>
          </p:cNvPr>
          <p:cNvSpPr/>
          <p:nvPr/>
        </p:nvSpPr>
        <p:spPr>
          <a:xfrm>
            <a:off x="1353200" y="1605924"/>
            <a:ext cx="6457725" cy="4843275"/>
          </a:xfrm>
          <a:prstGeom prst="rect">
            <a:avLst/>
          </a:prstGeom>
          <a:blipFill>
            <a:blip r:embed="rId5">
              <a:alphaModFix/>
            </a:blip>
            <a:stretch>
              <a:fillRect/>
            </a:stretch>
          </a:blipFill>
          <a:ln w="9525" cap="flat" cmpd="sng">
            <a:solidFill>
              <a:srgbClr val="FFFFFF"/>
            </a:solidFill>
            <a:prstDash val="solid"/>
            <a:round/>
            <a:headEnd type="none" w="med" len="med"/>
            <a:tailEnd type="none" w="med" len="med"/>
          </a:ln>
        </p:spPr>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rtl="0">
              <a:spcBef>
                <a:spcPts val="0"/>
              </a:spcBef>
              <a:buNone/>
            </a:pPr>
            <a:r>
              <a:rPr lang="en"/>
              <a:t>Sesame App Tasks</a:t>
            </a:r>
          </a:p>
        </p:txBody>
      </p:sp>
      <p:sp>
        <p:nvSpPr>
          <p:cNvPr id="153" name="Shape 153"/>
          <p:cNvSpPr txBox="1">
            <a:spLocks noGrp="1"/>
          </p:cNvSpPr>
          <p:nvPr>
            <p:ph type="body" idx="1"/>
          </p:nvPr>
        </p:nvSpPr>
        <p:spPr>
          <a:xfrm>
            <a:off x="311525" y="1536625"/>
            <a:ext cx="8520600" cy="4555200"/>
          </a:xfrm>
          <a:prstGeom prst="rect">
            <a:avLst/>
          </a:prstGeom>
        </p:spPr>
        <p:txBody>
          <a:bodyPr lIns="91425" tIns="91425" rIns="91425" bIns="91425" anchor="t" anchorCtr="0">
            <a:noAutofit/>
          </a:bodyPr>
          <a:lstStyle/>
          <a:p>
            <a:pPr lvl="0" algn="ctr" rtl="0">
              <a:spcBef>
                <a:spcPts val="0"/>
              </a:spcBef>
              <a:buClr>
                <a:schemeClr val="dk1"/>
              </a:buClr>
              <a:buSzPct val="61111"/>
              <a:buFont typeface="Arial"/>
              <a:buNone/>
            </a:pPr>
            <a:r>
              <a:rPr lang="en" i="1"/>
              <a:t>“Open the door I am approaching, but remove access to it if I am too far.”</a:t>
            </a:r>
          </a:p>
          <a:p>
            <a:pPr lvl="0" rtl="0">
              <a:lnSpc>
                <a:spcPct val="150000"/>
              </a:lnSpc>
              <a:spcBef>
                <a:spcPts val="0"/>
              </a:spcBef>
              <a:buNone/>
            </a:pPr>
            <a:r>
              <a:rPr lang="en">
                <a:solidFill>
                  <a:srgbClr val="000000"/>
                </a:solidFill>
              </a:rPr>
              <a:t>What have to be achieved to reach the goal?</a:t>
            </a:r>
          </a:p>
          <a:p>
            <a:pPr marL="457200" lvl="0" indent="-228600" rtl="0">
              <a:lnSpc>
                <a:spcPct val="150000"/>
              </a:lnSpc>
              <a:spcBef>
                <a:spcPts val="0"/>
              </a:spcBef>
              <a:buClr>
                <a:srgbClr val="000000"/>
              </a:buClr>
              <a:buChar char="+"/>
            </a:pPr>
            <a:r>
              <a:rPr lang="en">
                <a:solidFill>
                  <a:srgbClr val="000000"/>
                </a:solidFill>
              </a:rPr>
              <a:t>Server side door accessor</a:t>
            </a:r>
          </a:p>
          <a:p>
            <a:pPr marL="457200" lvl="0" indent="-228600" rtl="0">
              <a:lnSpc>
                <a:spcPct val="150000"/>
              </a:lnSpc>
              <a:spcBef>
                <a:spcPts val="0"/>
              </a:spcBef>
              <a:buClr>
                <a:srgbClr val="000000"/>
              </a:buClr>
              <a:buChar char="+"/>
            </a:pPr>
            <a:r>
              <a:rPr lang="en">
                <a:solidFill>
                  <a:srgbClr val="000000"/>
                </a:solidFill>
              </a:rPr>
              <a:t>SST integration (Hokeun)</a:t>
            </a:r>
          </a:p>
          <a:p>
            <a:pPr marL="457200" lvl="0" indent="-228600" rtl="0">
              <a:lnSpc>
                <a:spcPct val="150000"/>
              </a:lnSpc>
              <a:spcBef>
                <a:spcPts val="0"/>
              </a:spcBef>
              <a:buClr>
                <a:srgbClr val="000000"/>
              </a:buClr>
              <a:buChar char="+"/>
            </a:pPr>
            <a:r>
              <a:rPr lang="en">
                <a:solidFill>
                  <a:srgbClr val="000000"/>
                </a:solidFill>
              </a:rPr>
              <a:t>Contextual Callbacks (Marten)</a:t>
            </a:r>
          </a:p>
          <a:p>
            <a:pPr marL="457200" lvl="0" indent="-228600" rtl="0">
              <a:lnSpc>
                <a:spcPct val="150000"/>
              </a:lnSpc>
              <a:spcBef>
                <a:spcPts val="0"/>
              </a:spcBef>
              <a:buClr>
                <a:srgbClr val="000000"/>
              </a:buClr>
              <a:buChar char="+"/>
            </a:pPr>
            <a:r>
              <a:rPr lang="en">
                <a:solidFill>
                  <a:srgbClr val="000000"/>
                </a:solidFill>
              </a:rPr>
              <a:t>Localization (Matt)</a:t>
            </a:r>
          </a:p>
          <a:p>
            <a:pPr marL="457200" lvl="0" indent="-228600" rtl="0">
              <a:lnSpc>
                <a:spcPct val="150000"/>
              </a:lnSpc>
              <a:spcBef>
                <a:spcPts val="0"/>
              </a:spcBef>
              <a:buClr>
                <a:srgbClr val="000000"/>
              </a:buClr>
              <a:buChar char="+"/>
            </a:pPr>
            <a:r>
              <a:rPr lang="en">
                <a:solidFill>
                  <a:srgbClr val="000000"/>
                </a:solidFill>
              </a:rPr>
              <a:t>Mutable Accessors (Chadlia)</a:t>
            </a:r>
          </a:p>
        </p:txBody>
      </p:sp>
      <p:sp>
        <p:nvSpPr>
          <p:cNvPr id="154" name="Shape 154"/>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13</a:t>
            </a:fld>
            <a:endParaRPr lang="en" sz="100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311700" y="2867800"/>
            <a:ext cx="8520600" cy="1122300"/>
          </a:xfrm>
          <a:prstGeom prst="rect">
            <a:avLst/>
          </a:prstGeom>
        </p:spPr>
        <p:txBody>
          <a:bodyPr lIns="91425" tIns="91425" rIns="91425" bIns="91425" anchor="ctr" anchorCtr="0">
            <a:noAutofit/>
          </a:bodyPr>
          <a:lstStyle/>
          <a:p>
            <a:pPr lvl="0" rtl="0">
              <a:spcBef>
                <a:spcPts val="0"/>
              </a:spcBef>
              <a:buNone/>
            </a:pPr>
            <a:r>
              <a:rPr lang="en"/>
              <a:t>IMPLEMENTATION &amp; </a:t>
            </a:r>
          </a:p>
          <a:p>
            <a:pPr lvl="0" rtl="0">
              <a:spcBef>
                <a:spcPts val="0"/>
              </a:spcBef>
              <a:buNone/>
            </a:pPr>
            <a:r>
              <a:rPr lang="en"/>
              <a:t>WORK IN PROGRESS</a:t>
            </a:r>
          </a:p>
        </p:txBody>
      </p:sp>
      <p:sp>
        <p:nvSpPr>
          <p:cNvPr id="160" name="Shape 160"/>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14</a:t>
            </a:fld>
            <a:endParaRPr lang="en" sz="100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a:spcBef>
                <a:spcPts val="0"/>
              </a:spcBef>
              <a:buNone/>
            </a:pPr>
            <a:r>
              <a:rPr lang="en"/>
              <a:t>Cordova Architecture</a:t>
            </a:r>
          </a:p>
        </p:txBody>
      </p:sp>
      <p:sp>
        <p:nvSpPr>
          <p:cNvPr id="166" name="Shape 166"/>
          <p:cNvSpPr txBox="1">
            <a:spLocks noGrp="1"/>
          </p:cNvSpPr>
          <p:nvPr>
            <p:ph type="body" idx="1"/>
          </p:nvPr>
        </p:nvSpPr>
        <p:spPr>
          <a:xfrm>
            <a:off x="311700" y="6211632"/>
            <a:ext cx="8520600" cy="351299"/>
          </a:xfrm>
          <a:prstGeom prst="rect">
            <a:avLst/>
          </a:prstGeom>
        </p:spPr>
        <p:txBody>
          <a:bodyPr lIns="91425" tIns="91425" rIns="91425" bIns="91425" anchor="t" anchorCtr="0">
            <a:noAutofit/>
          </a:bodyPr>
          <a:lstStyle/>
          <a:p>
            <a:pPr lvl="0" algn="ctr">
              <a:spcBef>
                <a:spcPts val="0"/>
              </a:spcBef>
              <a:buNone/>
            </a:pPr>
            <a:r>
              <a:rPr lang="en" sz="1000">
                <a:solidFill>
                  <a:srgbClr val="999999"/>
                </a:solidFill>
              </a:rPr>
              <a:t>Source : https://cordova.apache.org/docs/en/latest/guide/overview/</a:t>
            </a:r>
          </a:p>
        </p:txBody>
      </p:sp>
      <p:pic>
        <p:nvPicPr>
          <p:cNvPr id="167" name="Shape 167"/>
          <p:cNvPicPr preferRelativeResize="0"/>
          <p:nvPr/>
        </p:nvPicPr>
        <p:blipFill>
          <a:blip r:embed="rId3">
            <a:alphaModFix/>
          </a:blip>
          <a:stretch>
            <a:fillRect/>
          </a:stretch>
        </p:blipFill>
        <p:spPr>
          <a:xfrm>
            <a:off x="3105823" y="1599450"/>
            <a:ext cx="5738549" cy="4540450"/>
          </a:xfrm>
          <a:prstGeom prst="rect">
            <a:avLst/>
          </a:prstGeom>
          <a:noFill/>
          <a:ln>
            <a:noFill/>
          </a:ln>
        </p:spPr>
      </p:pic>
      <p:sp>
        <p:nvSpPr>
          <p:cNvPr id="168" name="Shape 168"/>
          <p:cNvSpPr/>
          <p:nvPr/>
        </p:nvSpPr>
        <p:spPr>
          <a:xfrm>
            <a:off x="3364573" y="2782182"/>
            <a:ext cx="658500" cy="451500"/>
          </a:xfrm>
          <a:prstGeom prst="roundRect">
            <a:avLst>
              <a:gd name="adj" fmla="val 16667"/>
            </a:avLst>
          </a:prstGeom>
          <a:noFill/>
          <a:ln w="38100" cap="flat" cmpd="sng">
            <a:solidFill>
              <a:srgbClr val="000000"/>
            </a:solidFill>
            <a:prstDash val="dash"/>
            <a:round/>
            <a:headEnd type="none" w="med" len="med"/>
            <a:tailEnd type="none" w="med" len="med"/>
          </a:ln>
        </p:spPr>
        <p:txBody>
          <a:bodyPr lIns="91425" tIns="91425" rIns="91425" bIns="91425" anchor="ctr" anchorCtr="0">
            <a:noAutofit/>
          </a:bodyPr>
          <a:lstStyle/>
          <a:p>
            <a:pPr lvl="0">
              <a:spcBef>
                <a:spcPts val="0"/>
              </a:spcBef>
              <a:buNone/>
            </a:pPr>
            <a:endParaRPr/>
          </a:p>
        </p:txBody>
      </p:sp>
      <p:cxnSp>
        <p:nvCxnSpPr>
          <p:cNvPr id="169" name="Shape 169"/>
          <p:cNvCxnSpPr>
            <a:stCxn id="168" idx="1"/>
            <a:endCxn id="170" idx="0"/>
          </p:cNvCxnSpPr>
          <p:nvPr/>
        </p:nvCxnSpPr>
        <p:spPr>
          <a:xfrm flipH="1">
            <a:off x="1665373" y="3007932"/>
            <a:ext cx="1699200" cy="506700"/>
          </a:xfrm>
          <a:prstGeom prst="curvedConnector2">
            <a:avLst/>
          </a:prstGeom>
          <a:noFill/>
          <a:ln w="19050" cap="flat" cmpd="sng">
            <a:solidFill>
              <a:srgbClr val="000000"/>
            </a:solidFill>
            <a:prstDash val="solid"/>
            <a:round/>
            <a:headEnd type="none" w="lg" len="lg"/>
            <a:tailEnd type="stealth" w="lg" len="lg"/>
          </a:ln>
        </p:spPr>
      </p:cxnSp>
      <p:sp>
        <p:nvSpPr>
          <p:cNvPr id="170" name="Shape 170"/>
          <p:cNvSpPr txBox="1"/>
          <p:nvPr/>
        </p:nvSpPr>
        <p:spPr>
          <a:xfrm>
            <a:off x="157574" y="3514562"/>
            <a:ext cx="3015300" cy="1385100"/>
          </a:xfrm>
          <a:prstGeom prst="rect">
            <a:avLst/>
          </a:prstGeom>
          <a:noFill/>
          <a:ln>
            <a:noFill/>
          </a:ln>
        </p:spPr>
        <p:txBody>
          <a:bodyPr lIns="91425" tIns="91425" rIns="91425" bIns="91425" anchor="t" anchorCtr="0">
            <a:noAutofit/>
          </a:bodyPr>
          <a:lstStyle/>
          <a:p>
            <a:pPr lvl="0" algn="ctr" rtl="0">
              <a:spcBef>
                <a:spcPts val="0"/>
              </a:spcBef>
              <a:buNone/>
            </a:pPr>
            <a:r>
              <a:rPr lang="en">
                <a:latin typeface="Open Sans"/>
                <a:ea typeface="Open Sans"/>
                <a:cs typeface="Open Sans"/>
                <a:sym typeface="Open Sans"/>
              </a:rPr>
              <a:t>Cordova Host &amp; Accessors</a:t>
            </a:r>
          </a:p>
          <a:p>
            <a:pPr marL="457200" lvl="0" indent="-228600" rtl="0">
              <a:spcBef>
                <a:spcPts val="0"/>
              </a:spcBef>
              <a:buFont typeface="Open Sans"/>
              <a:buChar char="●"/>
            </a:pPr>
            <a:r>
              <a:rPr lang="en">
                <a:latin typeface="Open Sans"/>
                <a:ea typeface="Open Sans"/>
                <a:cs typeface="Open Sans"/>
                <a:sym typeface="Open Sans"/>
              </a:rPr>
              <a:t>include/cordovaHost.js</a:t>
            </a:r>
          </a:p>
          <a:p>
            <a:pPr marL="457200" lvl="0" indent="-228600" rtl="0">
              <a:spcBef>
                <a:spcPts val="0"/>
              </a:spcBef>
              <a:buFont typeface="Open Sans"/>
              <a:buChar char="●"/>
            </a:pPr>
            <a:r>
              <a:rPr lang="en">
                <a:latin typeface="Open Sans"/>
                <a:ea typeface="Open Sans"/>
                <a:cs typeface="Open Sans"/>
                <a:sym typeface="Open Sans"/>
              </a:rPr>
              <a:t>include/accessors/</a:t>
            </a:r>
          </a:p>
          <a:p>
            <a:pPr marL="457200" lvl="0" indent="-228600" rtl="0">
              <a:spcBef>
                <a:spcPts val="0"/>
              </a:spcBef>
              <a:buFont typeface="Open Sans"/>
              <a:buChar char="●"/>
            </a:pPr>
            <a:r>
              <a:rPr lang="en">
                <a:latin typeface="Open Sans"/>
                <a:ea typeface="Open Sans"/>
                <a:cs typeface="Open Sans"/>
                <a:sym typeface="Open Sans"/>
              </a:rPr>
              <a:t>include/modules/</a:t>
            </a:r>
          </a:p>
          <a:p>
            <a:pPr marL="457200" lvl="0" indent="-228600" rtl="0">
              <a:spcBef>
                <a:spcPts val="0"/>
              </a:spcBef>
              <a:buFont typeface="Open Sans"/>
              <a:buChar char="●"/>
            </a:pPr>
            <a:r>
              <a:rPr lang="en">
                <a:latin typeface="Open Sans"/>
                <a:ea typeface="Open Sans"/>
                <a:cs typeface="Open Sans"/>
                <a:sym typeface="Open Sans"/>
              </a:rPr>
              <a:t>index.js</a:t>
            </a:r>
          </a:p>
        </p:txBody>
      </p:sp>
      <p:sp>
        <p:nvSpPr>
          <p:cNvPr id="171" name="Shape 171"/>
          <p:cNvSpPr txBox="1"/>
          <p:nvPr/>
        </p:nvSpPr>
        <p:spPr>
          <a:xfrm>
            <a:off x="157575" y="5113686"/>
            <a:ext cx="2534100" cy="591300"/>
          </a:xfrm>
          <a:prstGeom prst="rect">
            <a:avLst/>
          </a:prstGeom>
          <a:noFill/>
          <a:ln>
            <a:noFill/>
          </a:ln>
        </p:spPr>
        <p:txBody>
          <a:bodyPr lIns="91425" tIns="91425" rIns="91425" bIns="91425" anchor="t" anchorCtr="0">
            <a:noAutofit/>
          </a:bodyPr>
          <a:lstStyle/>
          <a:p>
            <a:pPr lvl="0" algn="ctr" rtl="0">
              <a:spcBef>
                <a:spcPts val="0"/>
              </a:spcBef>
              <a:buNone/>
            </a:pPr>
            <a:r>
              <a:rPr lang="en">
                <a:latin typeface="Open Sans"/>
                <a:ea typeface="Open Sans"/>
                <a:cs typeface="Open Sans"/>
                <a:sym typeface="Open Sans"/>
              </a:rPr>
              <a:t>Plugin ↔ Accessor Module association</a:t>
            </a:r>
          </a:p>
        </p:txBody>
      </p:sp>
      <p:sp>
        <p:nvSpPr>
          <p:cNvPr id="172" name="Shape 172"/>
          <p:cNvSpPr/>
          <p:nvPr/>
        </p:nvSpPr>
        <p:spPr>
          <a:xfrm>
            <a:off x="6351829" y="2003895"/>
            <a:ext cx="2238600" cy="2620500"/>
          </a:xfrm>
          <a:prstGeom prst="roundRect">
            <a:avLst>
              <a:gd name="adj" fmla="val 16667"/>
            </a:avLst>
          </a:prstGeom>
          <a:noFill/>
          <a:ln w="38100" cap="flat" cmpd="sng">
            <a:solidFill>
              <a:srgbClr val="000000"/>
            </a:solidFill>
            <a:prstDash val="dash"/>
            <a:round/>
            <a:headEnd type="none" w="med" len="med"/>
            <a:tailEnd type="none" w="med" len="med"/>
          </a:ln>
        </p:spPr>
        <p:txBody>
          <a:bodyPr lIns="91425" tIns="91425" rIns="91425" bIns="91425" anchor="ctr" anchorCtr="0">
            <a:noAutofit/>
          </a:bodyPr>
          <a:lstStyle/>
          <a:p>
            <a:pPr lvl="0">
              <a:spcBef>
                <a:spcPts val="0"/>
              </a:spcBef>
              <a:buNone/>
            </a:pPr>
            <a:endParaRPr/>
          </a:p>
        </p:txBody>
      </p:sp>
      <p:cxnSp>
        <p:nvCxnSpPr>
          <p:cNvPr id="173" name="Shape 173"/>
          <p:cNvCxnSpPr>
            <a:stCxn id="172" idx="1"/>
            <a:endCxn id="171" idx="2"/>
          </p:cNvCxnSpPr>
          <p:nvPr/>
        </p:nvCxnSpPr>
        <p:spPr>
          <a:xfrm flipH="1">
            <a:off x="1424629" y="3314145"/>
            <a:ext cx="4927200" cy="2390700"/>
          </a:xfrm>
          <a:prstGeom prst="curvedConnector4">
            <a:avLst>
              <a:gd name="adj1" fmla="val 37142"/>
              <a:gd name="adj2" fmla="val 109966"/>
            </a:avLst>
          </a:prstGeom>
          <a:noFill/>
          <a:ln w="19050" cap="flat" cmpd="sng">
            <a:solidFill>
              <a:srgbClr val="000000"/>
            </a:solidFill>
            <a:prstDash val="solid"/>
            <a:round/>
            <a:headEnd type="none" w="lg" len="lg"/>
            <a:tailEnd type="stealth" w="lg" len="lg"/>
          </a:ln>
        </p:spPr>
      </p:cxnSp>
      <p:sp>
        <p:nvSpPr>
          <p:cNvPr id="174" name="Shape 174"/>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latin typeface="Arial"/>
                <a:ea typeface="Arial"/>
                <a:cs typeface="Arial"/>
                <a:sym typeface="Arial"/>
              </a:rPr>
              <a:t>15</a:t>
            </a:fld>
            <a:endParaRPr lang="en">
              <a:latin typeface="Arial"/>
              <a:ea typeface="Arial"/>
              <a:cs typeface="Arial"/>
              <a:sym typeface="Arial"/>
            </a:endParaRPr>
          </a:p>
        </p:txBody>
      </p:sp>
      <p:sp>
        <p:nvSpPr>
          <p:cNvPr id="175" name="Shape 175"/>
          <p:cNvSpPr txBox="1"/>
          <p:nvPr/>
        </p:nvSpPr>
        <p:spPr>
          <a:xfrm>
            <a:off x="157575" y="1482476"/>
            <a:ext cx="2534100" cy="1299600"/>
          </a:xfrm>
          <a:prstGeom prst="rect">
            <a:avLst/>
          </a:prstGeom>
          <a:noFill/>
          <a:ln>
            <a:noFill/>
          </a:ln>
        </p:spPr>
        <p:txBody>
          <a:bodyPr lIns="91425" tIns="91425" rIns="91425" bIns="91425" anchor="t" anchorCtr="0">
            <a:noAutofit/>
          </a:bodyPr>
          <a:lstStyle/>
          <a:p>
            <a:pPr lvl="0" algn="ctr" rtl="0">
              <a:spcBef>
                <a:spcPts val="0"/>
              </a:spcBef>
              <a:buNone/>
            </a:pPr>
            <a:r>
              <a:rPr lang="en">
                <a:latin typeface="Open Sans"/>
                <a:ea typeface="Open Sans"/>
                <a:cs typeface="Open Sans"/>
                <a:sym typeface="Open Sans"/>
              </a:rPr>
              <a:t>A build Script (build.xml) copy all the accessors and the modules to the generated sub projects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10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1000"/>
                                        <p:tgtEl>
                                          <p:spTgt spid="169"/>
                                        </p:tgtEl>
                                      </p:cBhvr>
                                    </p:animEffect>
                                  </p:childTnLst>
                                </p:cTn>
                              </p:par>
                              <p:par>
                                <p:cTn id="13" presetID="10" presetClass="entr" presetSubtype="0" fill="hold" nodeType="with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fade">
                                      <p:cBhvr>
                                        <p:cTn id="15" dur="1000"/>
                                        <p:tgtEl>
                                          <p:spTgt spid="17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2"/>
                                        </p:tgtEl>
                                        <p:attrNameLst>
                                          <p:attrName>style.visibility</p:attrName>
                                        </p:attrNameLst>
                                      </p:cBhvr>
                                      <p:to>
                                        <p:strVal val="visible"/>
                                      </p:to>
                                    </p:set>
                                    <p:animEffect transition="in" filter="fade">
                                      <p:cBhvr>
                                        <p:cTn id="20" dur="1000"/>
                                        <p:tgtEl>
                                          <p:spTgt spid="17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1"/>
                                        </p:tgtEl>
                                        <p:attrNameLst>
                                          <p:attrName>style.visibility</p:attrName>
                                        </p:attrNameLst>
                                      </p:cBhvr>
                                      <p:to>
                                        <p:strVal val="visible"/>
                                      </p:to>
                                    </p:set>
                                    <p:animEffect transition="in" filter="fade">
                                      <p:cBhvr>
                                        <p:cTn id="25" dur="1000"/>
                                        <p:tgtEl>
                                          <p:spTgt spid="171"/>
                                        </p:tgtEl>
                                      </p:cBhvr>
                                    </p:animEffect>
                                  </p:childTnLst>
                                </p:cTn>
                              </p:par>
                              <p:par>
                                <p:cTn id="26" presetID="10" presetClass="entr" presetSubtype="0" fill="hold" nodeType="with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1000"/>
                                        <p:tgtEl>
                                          <p:spTgt spid="17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5"/>
                                        </p:tgtEl>
                                        <p:attrNameLst>
                                          <p:attrName>style.visibility</p:attrName>
                                        </p:attrNameLst>
                                      </p:cBhvr>
                                      <p:to>
                                        <p:strVal val="visible"/>
                                      </p:to>
                                    </p:set>
                                    <p:animEffect transition="in" filter="fade">
                                      <p:cBhvr>
                                        <p:cTn id="33" dur="1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311700" y="1536633"/>
            <a:ext cx="8520600" cy="4555200"/>
          </a:xfrm>
          <a:prstGeom prst="rect">
            <a:avLst/>
          </a:prstGeom>
        </p:spPr>
        <p:txBody>
          <a:bodyPr lIns="91425" tIns="91425" rIns="91425" bIns="91425" anchor="t" anchorCtr="0">
            <a:noAutofit/>
          </a:bodyPr>
          <a:lstStyle/>
          <a:p>
            <a:pPr lvl="0" rtl="0">
              <a:spcBef>
                <a:spcPts val="0"/>
              </a:spcBef>
              <a:buNone/>
            </a:pPr>
            <a:r>
              <a:rPr lang="en" sz="2000" b="1" u="sng"/>
              <a:t>Use a swarmlet on a unique host running on different platforms</a:t>
            </a:r>
          </a:p>
          <a:p>
            <a:pPr lvl="0" rtl="0">
              <a:spcBef>
                <a:spcPts val="0"/>
              </a:spcBef>
              <a:buNone/>
            </a:pPr>
            <a:endParaRPr/>
          </a:p>
          <a:p>
            <a:pPr lvl="0" rtl="0">
              <a:spcBef>
                <a:spcPts val="0"/>
              </a:spcBef>
              <a:buNone/>
            </a:pPr>
            <a:r>
              <a:rPr lang="en"/>
              <a:t>Tasks:</a:t>
            </a:r>
          </a:p>
          <a:p>
            <a:pPr marL="457200" lvl="0" indent="-228600" rtl="0">
              <a:spcBef>
                <a:spcPts val="0"/>
              </a:spcBef>
              <a:buChar char="●"/>
            </a:pPr>
            <a:r>
              <a:rPr lang="en"/>
              <a:t>commonHost.js has been leveraged by cordovaHost.js</a:t>
            </a:r>
          </a:p>
          <a:p>
            <a:pPr marL="457200" lvl="0" indent="-228600" rtl="0">
              <a:spcBef>
                <a:spcPts val="0"/>
              </a:spcBef>
            </a:pPr>
            <a:r>
              <a:rPr lang="en"/>
              <a:t>The Cordova host </a:t>
            </a:r>
            <a:r>
              <a:rPr lang="en" u="sng"/>
              <a:t>now has the first modules implemented and working</a:t>
            </a:r>
          </a:p>
          <a:p>
            <a:pPr marL="457200" lvl="0" indent="-228600" rtl="0">
              <a:spcBef>
                <a:spcPts val="0"/>
              </a:spcBef>
            </a:pPr>
            <a:r>
              <a:rPr lang="en"/>
              <a:t>A key task towards making the Cordova host useable is to port the modules that are supported on other hosts.</a:t>
            </a:r>
          </a:p>
          <a:p>
            <a:pPr marL="457200" lvl="0" indent="-228600" rtl="0">
              <a:spcBef>
                <a:spcPts val="0"/>
              </a:spcBef>
            </a:pPr>
            <a:r>
              <a:rPr lang="en"/>
              <a:t>Basic functionalities have been tested</a:t>
            </a:r>
          </a:p>
        </p:txBody>
      </p:sp>
      <p:sp>
        <p:nvSpPr>
          <p:cNvPr id="181" name="Shape 181"/>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a:spcBef>
                <a:spcPts val="0"/>
              </a:spcBef>
              <a:buNone/>
            </a:pPr>
            <a:r>
              <a:rPr lang="en"/>
              <a:t>Use of the Cordova Host</a:t>
            </a:r>
          </a:p>
        </p:txBody>
      </p:sp>
      <p:sp>
        <p:nvSpPr>
          <p:cNvPr id="182" name="Shape 182"/>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latin typeface="Arial"/>
                <a:ea typeface="Arial"/>
                <a:cs typeface="Arial"/>
                <a:sym typeface="Arial"/>
              </a:rPr>
              <a:t>16</a:t>
            </a:fld>
            <a:endParaRPr lang="en">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rtl="0">
              <a:spcBef>
                <a:spcPts val="0"/>
              </a:spcBef>
              <a:buNone/>
            </a:pPr>
            <a:r>
              <a:rPr lang="en"/>
              <a:t>Proposal: Modules Metadata</a:t>
            </a:r>
          </a:p>
        </p:txBody>
      </p:sp>
      <p:sp>
        <p:nvSpPr>
          <p:cNvPr id="188" name="Shape 188"/>
          <p:cNvSpPr txBox="1">
            <a:spLocks noGrp="1"/>
          </p:cNvSpPr>
          <p:nvPr>
            <p:ph type="body" idx="1"/>
          </p:nvPr>
        </p:nvSpPr>
        <p:spPr>
          <a:xfrm>
            <a:off x="311700" y="1536633"/>
            <a:ext cx="8520600" cy="4555200"/>
          </a:xfrm>
          <a:prstGeom prst="rect">
            <a:avLst/>
          </a:prstGeom>
        </p:spPr>
        <p:txBody>
          <a:bodyPr lIns="91425" tIns="91425" rIns="91425" bIns="91425" anchor="t" anchorCtr="0">
            <a:noAutofit/>
          </a:bodyPr>
          <a:lstStyle/>
          <a:p>
            <a:pPr lvl="0" rtl="0">
              <a:spcBef>
                <a:spcPts val="0"/>
              </a:spcBef>
              <a:buNone/>
            </a:pPr>
            <a:r>
              <a:rPr lang="en"/>
              <a:t>Have a JSON description file for each module like in Node.js projects :</a:t>
            </a:r>
          </a:p>
          <a:p>
            <a:pPr lvl="0" rtl="0">
              <a:spcBef>
                <a:spcPts val="0"/>
              </a:spcBef>
              <a:buNone/>
            </a:pPr>
            <a:r>
              <a:rPr lang="en"/>
              <a:t>Ex: The ble.js module comes with ble.json</a:t>
            </a:r>
          </a:p>
          <a:p>
            <a:pPr lvl="0" rtl="0">
              <a:spcBef>
                <a:spcPts val="0"/>
              </a:spcBef>
              <a:buNone/>
            </a:pPr>
            <a:r>
              <a:rPr lang="en"/>
              <a:t>The X.json file provides:</a:t>
            </a:r>
          </a:p>
          <a:p>
            <a:pPr marL="457200" lvl="0" indent="-228600" rtl="0">
              <a:spcBef>
                <a:spcPts val="0"/>
              </a:spcBef>
              <a:buChar char="-"/>
            </a:pPr>
            <a:r>
              <a:rPr lang="en"/>
              <a:t>Interface description (functions &amp; properties)</a:t>
            </a:r>
          </a:p>
          <a:p>
            <a:pPr marL="457200" lvl="0" indent="-228600" rtl="0">
              <a:spcBef>
                <a:spcPts val="0"/>
              </a:spcBef>
              <a:buChar char="-"/>
            </a:pPr>
            <a:r>
              <a:rPr lang="en"/>
              <a:t>Dependencies (in our case, cordova plugins)</a:t>
            </a:r>
          </a:p>
          <a:p>
            <a:pPr marL="457200" lvl="0" indent="-228600" rtl="0">
              <a:spcBef>
                <a:spcPts val="0"/>
              </a:spcBef>
              <a:buChar char="-"/>
            </a:pPr>
            <a:r>
              <a:rPr lang="en"/>
              <a:t>Extra information (author, description, etc...)</a:t>
            </a:r>
          </a:p>
          <a:p>
            <a:pPr marL="457200" lvl="0" indent="-228600" rtl="0">
              <a:spcBef>
                <a:spcPts val="0"/>
              </a:spcBef>
              <a:buChar char="-"/>
            </a:pPr>
            <a:r>
              <a:rPr lang="en"/>
              <a:t>The version of the module</a:t>
            </a:r>
          </a:p>
          <a:p>
            <a:pPr lvl="0" rtl="0">
              <a:spcBef>
                <a:spcPts val="0"/>
              </a:spcBef>
              <a:buNone/>
            </a:pPr>
            <a:endParaRPr/>
          </a:p>
          <a:p>
            <a:pPr lvl="0" rtl="0">
              <a:spcBef>
                <a:spcPts val="0"/>
              </a:spcBef>
              <a:buNone/>
            </a:pPr>
            <a:endParaRPr/>
          </a:p>
          <a:p>
            <a:pPr lvl="0" rtl="0">
              <a:spcBef>
                <a:spcPts val="0"/>
              </a:spcBef>
              <a:buNone/>
            </a:pPr>
            <a:endParaRPr/>
          </a:p>
          <a:p>
            <a:pPr lvl="0" rtl="0">
              <a:spcBef>
                <a:spcPts val="0"/>
              </a:spcBef>
              <a:buNone/>
            </a:pPr>
            <a:endParaRPr/>
          </a:p>
        </p:txBody>
      </p:sp>
      <p:sp>
        <p:nvSpPr>
          <p:cNvPr id="189" name="Shape 189"/>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latin typeface="Arial"/>
                <a:ea typeface="Arial"/>
                <a:cs typeface="Arial"/>
                <a:sym typeface="Arial"/>
              </a:rPr>
              <a:t>17</a:t>
            </a:fld>
            <a:endParaRPr lang="en">
              <a:latin typeface="Arial"/>
              <a:ea typeface="Arial"/>
              <a:cs typeface="Arial"/>
              <a:sym typeface="Arial"/>
            </a:endParaRPr>
          </a:p>
        </p:txBody>
      </p:sp>
      <p:pic>
        <p:nvPicPr>
          <p:cNvPr id="190" name="Shape 190"/>
          <p:cNvPicPr preferRelativeResize="0"/>
          <p:nvPr/>
        </p:nvPicPr>
        <p:blipFill>
          <a:blip r:embed="rId3">
            <a:alphaModFix/>
          </a:blip>
          <a:stretch>
            <a:fillRect/>
          </a:stretch>
        </p:blipFill>
        <p:spPr>
          <a:xfrm>
            <a:off x="4721950" y="4207724"/>
            <a:ext cx="4422049" cy="26502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90"/>
                                        </p:tgtEl>
                                        <p:attrNameLst>
                                          <p:attrName>style.visibility</p:attrName>
                                        </p:attrNameLst>
                                      </p:cBhvr>
                                      <p:to>
                                        <p:strVal val="visible"/>
                                      </p:to>
                                    </p:set>
                                    <p:anim calcmode="lin" valueType="num">
                                      <p:cBhvr additive="base">
                                        <p:cTn id="7" dur="1000"/>
                                        <p:tgtEl>
                                          <p:spTgt spid="190"/>
                                        </p:tgtEl>
                                        <p:attrNameLst>
                                          <p:attrName>ppt_w</p:attrName>
                                        </p:attrNameLst>
                                      </p:cBhvr>
                                      <p:tavLst>
                                        <p:tav tm="0">
                                          <p:val>
                                            <p:strVal val="0"/>
                                          </p:val>
                                        </p:tav>
                                        <p:tav tm="100000">
                                          <p:val>
                                            <p:strVal val="#ppt_w"/>
                                          </p:val>
                                        </p:tav>
                                      </p:tavLst>
                                    </p:anim>
                                    <p:anim calcmode="lin" valueType="num">
                                      <p:cBhvr additive="base">
                                        <p:cTn id="8" dur="1000"/>
                                        <p:tgtEl>
                                          <p:spTgt spid="19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rtl="0">
              <a:spcBef>
                <a:spcPts val="0"/>
              </a:spcBef>
              <a:buNone/>
            </a:pPr>
            <a:r>
              <a:rPr lang="en"/>
              <a:t>Latest Cordova implementations</a:t>
            </a:r>
          </a:p>
        </p:txBody>
      </p:sp>
      <p:sp>
        <p:nvSpPr>
          <p:cNvPr id="196" name="Shape 196"/>
          <p:cNvSpPr txBox="1">
            <a:spLocks noGrp="1"/>
          </p:cNvSpPr>
          <p:nvPr>
            <p:ph type="body" idx="1"/>
          </p:nvPr>
        </p:nvSpPr>
        <p:spPr>
          <a:xfrm>
            <a:off x="311700" y="1536633"/>
            <a:ext cx="8520600" cy="4555200"/>
          </a:xfrm>
          <a:prstGeom prst="rect">
            <a:avLst/>
          </a:prstGeom>
        </p:spPr>
        <p:txBody>
          <a:bodyPr lIns="91425" tIns="91425" rIns="91425" bIns="91425" anchor="t" anchorCtr="0">
            <a:noAutofit/>
          </a:bodyPr>
          <a:lstStyle/>
          <a:p>
            <a:pPr lvl="0" rtl="0">
              <a:spcBef>
                <a:spcPts val="0"/>
              </a:spcBef>
              <a:buNone/>
            </a:pPr>
            <a:r>
              <a:rPr lang="en"/>
              <a:t>Modules (host dependant):</a:t>
            </a:r>
          </a:p>
          <a:p>
            <a:pPr marL="457200" lvl="0" indent="-228600" rtl="0">
              <a:spcBef>
                <a:spcPts val="0"/>
              </a:spcBef>
            </a:pPr>
            <a:r>
              <a:rPr lang="en"/>
              <a:t>A BLE module to discover BLE devices  ⇄  cordova-plugin-ble</a:t>
            </a:r>
          </a:p>
          <a:p>
            <a:pPr marL="457200" lvl="0" indent="-228600" rtl="0">
              <a:spcBef>
                <a:spcPts val="0"/>
              </a:spcBef>
            </a:pPr>
            <a:r>
              <a:rPr lang="en"/>
              <a:t>A HTTP Client module to make HTTP requests  ⇄  cordova-plugin-http</a:t>
            </a:r>
          </a:p>
          <a:p>
            <a:pPr lvl="0" rtl="0">
              <a:spcBef>
                <a:spcPts val="0"/>
              </a:spcBef>
              <a:buNone/>
            </a:pPr>
            <a:r>
              <a:rPr lang="en"/>
              <a:t>Accessors (host independant):</a:t>
            </a:r>
          </a:p>
          <a:p>
            <a:pPr marL="457200" lvl="0" indent="-228600" rtl="0">
              <a:spcBef>
                <a:spcPts val="0"/>
              </a:spcBef>
              <a:buChar char="●"/>
            </a:pPr>
            <a:r>
              <a:rPr lang="en"/>
              <a:t>BLE accessor  ⇄  BLE module</a:t>
            </a:r>
          </a:p>
          <a:p>
            <a:pPr marL="457200" lvl="0" indent="-228600" rtl="0">
              <a:spcBef>
                <a:spcPts val="0"/>
              </a:spcBef>
              <a:buChar char="●"/>
            </a:pPr>
            <a:r>
              <a:rPr lang="en"/>
              <a:t>Door accessor   ⇄  HTTP Client module</a:t>
            </a:r>
          </a:p>
          <a:p>
            <a:pPr marL="457200" lvl="0" indent="-228600" rtl="0">
              <a:spcBef>
                <a:spcPts val="0"/>
              </a:spcBef>
              <a:buChar char="●"/>
            </a:pPr>
            <a:r>
              <a:rPr lang="en"/>
              <a:t>SesameFilter accessor</a:t>
            </a:r>
          </a:p>
          <a:p>
            <a:pPr lvl="0" rtl="0">
              <a:spcBef>
                <a:spcPts val="0"/>
              </a:spcBef>
              <a:buNone/>
            </a:pPr>
            <a:r>
              <a:rPr lang="en"/>
              <a:t>⇨ Sesame Swarmlet</a:t>
            </a:r>
          </a:p>
        </p:txBody>
      </p:sp>
      <p:sp>
        <p:nvSpPr>
          <p:cNvPr id="197" name="Shape 197"/>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latin typeface="Arial"/>
                <a:ea typeface="Arial"/>
                <a:cs typeface="Arial"/>
                <a:sym typeface="Arial"/>
              </a:rPr>
              <a:t>18</a:t>
            </a:fld>
            <a:endParaRPr lang="en">
              <a:latin typeface="Arial"/>
              <a:ea typeface="Arial"/>
              <a:cs typeface="Arial"/>
              <a:sym typeface="Arial"/>
            </a:endParaRPr>
          </a:p>
        </p:txBody>
      </p:sp>
      <p:pic>
        <p:nvPicPr>
          <p:cNvPr id="198" name="Shape 198"/>
          <p:cNvPicPr preferRelativeResize="0"/>
          <p:nvPr/>
        </p:nvPicPr>
        <p:blipFill>
          <a:blip r:embed="rId3">
            <a:alphaModFix/>
          </a:blip>
          <a:stretch>
            <a:fillRect/>
          </a:stretch>
        </p:blipFill>
        <p:spPr>
          <a:xfrm>
            <a:off x="2830049" y="4517249"/>
            <a:ext cx="4858349" cy="2212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6">
                                            <p:txEl>
                                              <p:pRg st="0" end="0"/>
                                            </p:txEl>
                                          </p:spTgt>
                                        </p:tgtEl>
                                        <p:attrNameLst>
                                          <p:attrName>style.visibility</p:attrName>
                                        </p:attrNameLst>
                                      </p:cBhvr>
                                      <p:to>
                                        <p:strVal val="visible"/>
                                      </p:to>
                                    </p:set>
                                    <p:animEffect transition="in" filter="fade">
                                      <p:cBhvr>
                                        <p:cTn id="7" dur="1000"/>
                                        <p:tgtEl>
                                          <p:spTgt spid="1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6">
                                            <p:txEl>
                                              <p:pRg st="1" end="1"/>
                                            </p:txEl>
                                          </p:spTgt>
                                        </p:tgtEl>
                                        <p:attrNameLst>
                                          <p:attrName>style.visibility</p:attrName>
                                        </p:attrNameLst>
                                      </p:cBhvr>
                                      <p:to>
                                        <p:strVal val="visible"/>
                                      </p:to>
                                    </p:set>
                                    <p:animEffect transition="in" filter="fade">
                                      <p:cBhvr>
                                        <p:cTn id="12" dur="1000"/>
                                        <p:tgtEl>
                                          <p:spTgt spid="19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6">
                                            <p:txEl>
                                              <p:pRg st="2" end="2"/>
                                            </p:txEl>
                                          </p:spTgt>
                                        </p:tgtEl>
                                        <p:attrNameLst>
                                          <p:attrName>style.visibility</p:attrName>
                                        </p:attrNameLst>
                                      </p:cBhvr>
                                      <p:to>
                                        <p:strVal val="visible"/>
                                      </p:to>
                                    </p:set>
                                    <p:animEffect transition="in" filter="fade">
                                      <p:cBhvr>
                                        <p:cTn id="17" dur="1000"/>
                                        <p:tgtEl>
                                          <p:spTgt spid="19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6">
                                            <p:txEl>
                                              <p:pRg st="3" end="3"/>
                                            </p:txEl>
                                          </p:spTgt>
                                        </p:tgtEl>
                                        <p:attrNameLst>
                                          <p:attrName>style.visibility</p:attrName>
                                        </p:attrNameLst>
                                      </p:cBhvr>
                                      <p:to>
                                        <p:strVal val="visible"/>
                                      </p:to>
                                    </p:set>
                                    <p:animEffect transition="in" filter="fade">
                                      <p:cBhvr>
                                        <p:cTn id="22" dur="1000"/>
                                        <p:tgtEl>
                                          <p:spTgt spid="19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6">
                                            <p:txEl>
                                              <p:pRg st="4" end="4"/>
                                            </p:txEl>
                                          </p:spTgt>
                                        </p:tgtEl>
                                        <p:attrNameLst>
                                          <p:attrName>style.visibility</p:attrName>
                                        </p:attrNameLst>
                                      </p:cBhvr>
                                      <p:to>
                                        <p:strVal val="visible"/>
                                      </p:to>
                                    </p:set>
                                    <p:animEffect transition="in" filter="fade">
                                      <p:cBhvr>
                                        <p:cTn id="27" dur="1000"/>
                                        <p:tgtEl>
                                          <p:spTgt spid="19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6">
                                            <p:txEl>
                                              <p:pRg st="5" end="5"/>
                                            </p:txEl>
                                          </p:spTgt>
                                        </p:tgtEl>
                                        <p:attrNameLst>
                                          <p:attrName>style.visibility</p:attrName>
                                        </p:attrNameLst>
                                      </p:cBhvr>
                                      <p:to>
                                        <p:strVal val="visible"/>
                                      </p:to>
                                    </p:set>
                                    <p:animEffect transition="in" filter="fade">
                                      <p:cBhvr>
                                        <p:cTn id="32" dur="1000"/>
                                        <p:tgtEl>
                                          <p:spTgt spid="19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6">
                                            <p:txEl>
                                              <p:pRg st="6" end="6"/>
                                            </p:txEl>
                                          </p:spTgt>
                                        </p:tgtEl>
                                        <p:attrNameLst>
                                          <p:attrName>style.visibility</p:attrName>
                                        </p:attrNameLst>
                                      </p:cBhvr>
                                      <p:to>
                                        <p:strVal val="visible"/>
                                      </p:to>
                                    </p:set>
                                    <p:animEffect transition="in" filter="fade">
                                      <p:cBhvr>
                                        <p:cTn id="37" dur="1000"/>
                                        <p:tgtEl>
                                          <p:spTgt spid="19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6">
                                            <p:txEl>
                                              <p:pRg st="7" end="7"/>
                                            </p:txEl>
                                          </p:spTgt>
                                        </p:tgtEl>
                                        <p:attrNameLst>
                                          <p:attrName>style.visibility</p:attrName>
                                        </p:attrNameLst>
                                      </p:cBhvr>
                                      <p:to>
                                        <p:strVal val="visible"/>
                                      </p:to>
                                    </p:set>
                                    <p:animEffect transition="in" filter="fade">
                                      <p:cBhvr>
                                        <p:cTn id="42" dur="1000"/>
                                        <p:tgtEl>
                                          <p:spTgt spid="19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8"/>
                                        </p:tgtEl>
                                        <p:attrNameLst>
                                          <p:attrName>style.visibility</p:attrName>
                                        </p:attrNameLst>
                                      </p:cBhvr>
                                      <p:to>
                                        <p:strVal val="visible"/>
                                      </p:to>
                                    </p:set>
                                    <p:animEffect transition="in" filter="fade">
                                      <p:cBhvr>
                                        <p:cTn id="47" dur="10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19</a:t>
            </a:fld>
            <a:endParaRPr lang="en" sz="1000">
              <a:latin typeface="Arial"/>
              <a:ea typeface="Arial"/>
              <a:cs typeface="Arial"/>
              <a:sym typeface="Arial"/>
            </a:endParaRPr>
          </a:p>
        </p:txBody>
      </p:sp>
      <p:pic>
        <p:nvPicPr>
          <p:cNvPr id="204" name="Shape 204"/>
          <p:cNvPicPr preferRelativeResize="0"/>
          <p:nvPr/>
        </p:nvPicPr>
        <p:blipFill>
          <a:blip r:embed="rId3">
            <a:alphaModFix/>
          </a:blip>
          <a:stretch>
            <a:fillRect/>
          </a:stretch>
        </p:blipFill>
        <p:spPr>
          <a:xfrm>
            <a:off x="2729412" y="152400"/>
            <a:ext cx="3685173" cy="655320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311700" y="2867800"/>
            <a:ext cx="8520600" cy="1122300"/>
          </a:xfrm>
          <a:prstGeom prst="rect">
            <a:avLst/>
          </a:prstGeom>
        </p:spPr>
        <p:txBody>
          <a:bodyPr lIns="91425" tIns="91425" rIns="91425" bIns="91425" anchor="ctr" anchorCtr="0">
            <a:noAutofit/>
          </a:bodyPr>
          <a:lstStyle/>
          <a:p>
            <a:pPr lvl="0" rtl="0">
              <a:spcBef>
                <a:spcPts val="0"/>
              </a:spcBef>
              <a:buNone/>
            </a:pPr>
            <a:r>
              <a:rPr lang="en"/>
              <a:t>DEMO</a:t>
            </a:r>
          </a:p>
        </p:txBody>
      </p:sp>
      <p:sp>
        <p:nvSpPr>
          <p:cNvPr id="210" name="Shape 210"/>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20</a:t>
            </a:fld>
            <a:endParaRPr lang="en" sz="1000">
              <a:latin typeface="Arial"/>
              <a:ea typeface="Arial"/>
              <a:cs typeface="Arial"/>
              <a:sym typeface="Arial"/>
            </a:endParaRPr>
          </a:p>
        </p:txBody>
      </p:sp>
      <p:pic>
        <p:nvPicPr>
          <p:cNvPr id="211" name="Shape 211"/>
          <p:cNvPicPr preferRelativeResize="0"/>
          <p:nvPr/>
        </p:nvPicPr>
        <p:blipFill>
          <a:blip r:embed="rId3">
            <a:alphaModFix/>
          </a:blip>
          <a:stretch>
            <a:fillRect/>
          </a:stretch>
        </p:blipFill>
        <p:spPr>
          <a:xfrm>
            <a:off x="4333875" y="3990100"/>
            <a:ext cx="476250" cy="476250"/>
          </a:xfrm>
          <a:prstGeom prst="rect">
            <a:avLst/>
          </a:prstGeom>
          <a:noFill/>
          <a:ln>
            <a:noFill/>
          </a:ln>
        </p:spPr>
      </p:pic>
      <p:sp>
        <p:nvSpPr>
          <p:cNvPr id="212" name="Shape 212"/>
          <p:cNvSpPr txBox="1"/>
          <p:nvPr/>
        </p:nvSpPr>
        <p:spPr>
          <a:xfrm>
            <a:off x="505950" y="5728650"/>
            <a:ext cx="8132100" cy="476100"/>
          </a:xfrm>
          <a:prstGeom prst="rect">
            <a:avLst/>
          </a:prstGeom>
          <a:noFill/>
          <a:ln>
            <a:noFill/>
          </a:ln>
        </p:spPr>
        <p:txBody>
          <a:bodyPr lIns="91425" tIns="91425" rIns="91425" bIns="91425" anchor="t" anchorCtr="0">
            <a:noAutofit/>
          </a:bodyPr>
          <a:lstStyle/>
          <a:p>
            <a:pPr lvl="0" rtl="0">
              <a:spcBef>
                <a:spcPts val="0"/>
              </a:spcBef>
              <a:buNone/>
            </a:pPr>
            <a:r>
              <a:rPr lang="en"/>
              <a:t>Made possible by the joint work of Chadlia Jerad, Marten Lohstroh</a:t>
            </a:r>
            <a:r>
              <a:rPr lang="en">
                <a:solidFill>
                  <a:schemeClr val="dk1"/>
                </a:solidFill>
              </a:rPr>
              <a:t>, Hokeun Kim</a:t>
            </a:r>
            <a:r>
              <a:rPr lang="en"/>
              <a:t>, Matt Weber and 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gtEl>
                                        <p:attrNameLst>
                                          <p:attrName>style.visibility</p:attrName>
                                        </p:attrNameLst>
                                      </p:cBhvr>
                                      <p:to>
                                        <p:strVal val="visible"/>
                                      </p:to>
                                    </p:set>
                                    <p:animEffect transition="in" filter="fade">
                                      <p:cBhvr>
                                        <p:cTn id="7" dur="1000"/>
                                        <p:tgtEl>
                                          <p:spTgt spid="2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2"/>
                                        </p:tgtEl>
                                        <p:attrNameLst>
                                          <p:attrName>style.visibility</p:attrName>
                                        </p:attrNameLst>
                                      </p:cBhvr>
                                      <p:to>
                                        <p:strVal val="visible"/>
                                      </p:to>
                                    </p:set>
                                    <p:animEffect transition="in" filter="fade">
                                      <p:cBhvr>
                                        <p:cTn id="12" dur="10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sldNum" idx="12"/>
          </p:nvPr>
        </p:nvSpPr>
        <p:spPr>
          <a:xfrm>
            <a:off x="8125386" y="6204755"/>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sz="1000">
                <a:latin typeface="Arial"/>
                <a:ea typeface="Arial"/>
                <a:cs typeface="Arial"/>
                <a:sym typeface="Arial"/>
              </a:rPr>
              <a:t>21</a:t>
            </a:fld>
            <a:endParaRPr lang="en" sz="1000">
              <a:latin typeface="Arial"/>
              <a:ea typeface="Arial"/>
              <a:cs typeface="Arial"/>
              <a:sym typeface="Arial"/>
            </a:endParaRPr>
          </a:p>
        </p:txBody>
      </p:sp>
      <p:pic>
        <p:nvPicPr>
          <p:cNvPr id="224" name="Shape 224"/>
          <p:cNvPicPr preferRelativeResize="0"/>
          <p:nvPr/>
        </p:nvPicPr>
        <p:blipFill>
          <a:blip r:embed="rId3">
            <a:alphaModFix/>
          </a:blip>
          <a:stretch>
            <a:fillRect/>
          </a:stretch>
        </p:blipFill>
        <p:spPr>
          <a:xfrm>
            <a:off x="-341109" y="-86400"/>
            <a:ext cx="9872719" cy="7020600"/>
          </a:xfrm>
          <a:prstGeom prst="rect">
            <a:avLst/>
          </a:prstGeom>
          <a:noFill/>
          <a:ln>
            <a:noFill/>
          </a:ln>
        </p:spPr>
      </p:pic>
      <p:sp>
        <p:nvSpPr>
          <p:cNvPr id="225" name="Shape 225"/>
          <p:cNvSpPr txBox="1">
            <a:spLocks noGrp="1"/>
          </p:cNvSpPr>
          <p:nvPr>
            <p:ph type="title"/>
          </p:nvPr>
        </p:nvSpPr>
        <p:spPr>
          <a:xfrm>
            <a:off x="311700" y="2462475"/>
            <a:ext cx="8520600" cy="1932900"/>
          </a:xfrm>
          <a:prstGeom prst="rect">
            <a:avLst/>
          </a:prstGeom>
          <a:ln>
            <a:noFill/>
          </a:ln>
        </p:spPr>
        <p:txBody>
          <a:bodyPr lIns="91425" tIns="91425" rIns="91425" bIns="91425" anchor="ctr" anchorCtr="0">
            <a:noAutofit/>
          </a:bodyPr>
          <a:lstStyle/>
          <a:p>
            <a:pPr lvl="0" rtl="0">
              <a:spcBef>
                <a:spcPts val="0"/>
              </a:spcBef>
              <a:buNone/>
            </a:pPr>
            <a:r>
              <a:rPr lang="en" dirty="0">
                <a:solidFill>
                  <a:srgbClr val="FFFFFF"/>
                </a:solidFill>
              </a:rPr>
              <a:t>Thank everyone!</a:t>
            </a:r>
          </a:p>
          <a:p>
            <a:pPr lvl="0" rtl="0">
              <a:spcBef>
                <a:spcPts val="0"/>
              </a:spcBef>
              <a:buNone/>
            </a:pPr>
            <a:r>
              <a:rPr lang="en" dirty="0">
                <a:solidFill>
                  <a:srgbClr val="FFFFFF"/>
                </a:solidFill>
              </a:rPr>
              <a:t>It has been an amazing journey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835</Words>
  <Application>Microsoft Macintosh PowerPoint</Application>
  <PresentationFormat>On-screen Show (4:3)</PresentationFormat>
  <Paragraphs>127</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Open Sans</vt:lpstr>
      <vt:lpstr>Times New Roman</vt:lpstr>
      <vt:lpstr>simple-light-2</vt:lpstr>
      <vt:lpstr>The Discovery Project &amp; Sesame App Demo</vt:lpstr>
      <vt:lpstr>Outline</vt:lpstr>
      <vt:lpstr>DEFINITIONS</vt:lpstr>
      <vt:lpstr>The Accessor Pattern</vt:lpstr>
      <vt:lpstr>The Accessor Host</vt:lpstr>
      <vt:lpstr>THE DISCOVERY PROBLEM</vt:lpstr>
      <vt:lpstr>A World of Things</vt:lpstr>
      <vt:lpstr>28.1 billion</vt:lpstr>
      <vt:lpstr>THE DISCOVERY SOLUTION WITH ACCESSORS</vt:lpstr>
      <vt:lpstr>Discovery project in a nutshell</vt:lpstr>
      <vt:lpstr>THE SESAME APP</vt:lpstr>
      <vt:lpstr>Sesame App (without Accessors)</vt:lpstr>
      <vt:lpstr>Sesame App Tasks</vt:lpstr>
      <vt:lpstr>IMPLEMENTATION &amp;  WORK IN PROGRESS</vt:lpstr>
      <vt:lpstr>Cordova Architecture</vt:lpstr>
      <vt:lpstr>Use of the Cordova Host</vt:lpstr>
      <vt:lpstr>Proposal: Modules Metadata</vt:lpstr>
      <vt:lpstr>Latest Cordova implementations</vt:lpstr>
      <vt:lpstr>PowerPoint Presentation</vt:lpstr>
      <vt:lpstr>DEMO</vt:lpstr>
      <vt:lpstr>Thank everyone! It has been an amazing journey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Discovery Project &amp; Sesame App Demo</dc:title>
  <cp:lastModifiedBy>Victor Nouvellet</cp:lastModifiedBy>
  <cp:revision>1</cp:revision>
  <dcterms:modified xsi:type="dcterms:W3CDTF">2017-06-22T08:10:20Z</dcterms:modified>
</cp:coreProperties>
</file>